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57" r:id="rId5"/>
    <p:sldId id="264" r:id="rId6"/>
    <p:sldId id="261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20" autoAdjust="0"/>
  </p:normalViewPr>
  <p:slideViewPr>
    <p:cSldViewPr>
      <p:cViewPr varScale="1">
        <p:scale>
          <a:sx n="48" d="100"/>
          <a:sy n="48" d="100"/>
        </p:scale>
        <p:origin x="-74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miki\Documents\IP&#65352;O&#12539;Challenge&#12487;&#12540;&#124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dirty="0" smtClean="0"/>
              <a:t>国際物理オリンピック 参加</a:t>
            </a:r>
            <a:r>
              <a:rPr lang="ja-JP" altLang="en-US" dirty="0"/>
              <a:t>国・地域</a:t>
            </a:r>
            <a:endParaRPr lang="en-US" alt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Sheet1!$B$5:$AQ$5</c:f>
              <c:numCache>
                <c:formatCode>General</c:formatCode>
                <c:ptCount val="42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12</c:v>
                </c:pt>
                <c:pt idx="10">
                  <c:v>11</c:v>
                </c:pt>
                <c:pt idx="11">
                  <c:v>14</c:v>
                </c:pt>
                <c:pt idx="12">
                  <c:v>17</c:v>
                </c:pt>
                <c:pt idx="13">
                  <c:v>16</c:v>
                </c:pt>
                <c:pt idx="14">
                  <c:v>18</c:v>
                </c:pt>
                <c:pt idx="15">
                  <c:v>20</c:v>
                </c:pt>
                <c:pt idx="16">
                  <c:v>21</c:v>
                </c:pt>
                <c:pt idx="17">
                  <c:v>25</c:v>
                </c:pt>
                <c:pt idx="18">
                  <c:v>27</c:v>
                </c:pt>
                <c:pt idx="19">
                  <c:v>30</c:v>
                </c:pt>
                <c:pt idx="20">
                  <c:v>32</c:v>
                </c:pt>
                <c:pt idx="21">
                  <c:v>31</c:v>
                </c:pt>
                <c:pt idx="22">
                  <c:v>38</c:v>
                </c:pt>
                <c:pt idx="23">
                  <c:v>42</c:v>
                </c:pt>
                <c:pt idx="24">
                  <c:v>46</c:v>
                </c:pt>
                <c:pt idx="25">
                  <c:v>51</c:v>
                </c:pt>
                <c:pt idx="26">
                  <c:v>55</c:v>
                </c:pt>
                <c:pt idx="27">
                  <c:v>56</c:v>
                </c:pt>
                <c:pt idx="28">
                  <c:v>56</c:v>
                </c:pt>
                <c:pt idx="29">
                  <c:v>62</c:v>
                </c:pt>
                <c:pt idx="30">
                  <c:v>63</c:v>
                </c:pt>
                <c:pt idx="31">
                  <c:v>65</c:v>
                </c:pt>
                <c:pt idx="32">
                  <c:v>66</c:v>
                </c:pt>
                <c:pt idx="33">
                  <c:v>54</c:v>
                </c:pt>
                <c:pt idx="34">
                  <c:v>71</c:v>
                </c:pt>
                <c:pt idx="35">
                  <c:v>72</c:v>
                </c:pt>
                <c:pt idx="36">
                  <c:v>86</c:v>
                </c:pt>
                <c:pt idx="37">
                  <c:v>69</c:v>
                </c:pt>
                <c:pt idx="38">
                  <c:v>82</c:v>
                </c:pt>
                <c:pt idx="39">
                  <c:v>72</c:v>
                </c:pt>
                <c:pt idx="40">
                  <c:v>82</c:v>
                </c:pt>
                <c:pt idx="41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22400"/>
        <c:axId val="82023936"/>
      </c:barChart>
      <c:catAx>
        <c:axId val="82022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82023936"/>
        <c:crosses val="autoZero"/>
        <c:auto val="1"/>
        <c:lblAlgn val="ctr"/>
        <c:lblOffset val="100"/>
        <c:noMultiLvlLbl val="0"/>
      </c:catAx>
      <c:valAx>
        <c:axId val="82023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2022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0AB7A-3180-4A69-9C90-606642333914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5960-6DE1-4CFF-ACB4-FA9CEC52F7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12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5960-6DE1-4CFF-ACB4-FA9CEC52F77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F793-6E43-4891-BF75-FF3A5B6C7B6B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0658-AAE1-4B25-AA4D-43F09CB0E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F793-6E43-4891-BF75-FF3A5B6C7B6B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0658-AAE1-4B25-AA4D-43F09CB0E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F793-6E43-4891-BF75-FF3A5B6C7B6B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0658-AAE1-4B25-AA4D-43F09CB0E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F793-6E43-4891-BF75-FF3A5B6C7B6B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0658-AAE1-4B25-AA4D-43F09CB0E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F793-6E43-4891-BF75-FF3A5B6C7B6B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0658-AAE1-4B25-AA4D-43F09CB0E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F793-6E43-4891-BF75-FF3A5B6C7B6B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0658-AAE1-4B25-AA4D-43F09CB0E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F793-6E43-4891-BF75-FF3A5B6C7B6B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0658-AAE1-4B25-AA4D-43F09CB0E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F793-6E43-4891-BF75-FF3A5B6C7B6B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0658-AAE1-4B25-AA4D-43F09CB0E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F793-6E43-4891-BF75-FF3A5B6C7B6B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0658-AAE1-4B25-AA4D-43F09CB0E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F793-6E43-4891-BF75-FF3A5B6C7B6B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0658-AAE1-4B25-AA4D-43F09CB0E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F793-6E43-4891-BF75-FF3A5B6C7B6B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0658-AAE1-4B25-AA4D-43F09CB0E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F793-6E43-4891-BF75-FF3A5B6C7B6B}" type="datetimeFigureOut">
              <a:rPr kumimoji="1" lang="ja-JP" altLang="en-US" smtClean="0"/>
              <a:pPr/>
              <a:t>2011/7/19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0658-AAE1-4B25-AA4D-43F09CB0E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pho2011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ipho2011.org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hyperlink" Target="http://www.ipho2011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pho2011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ho2011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ho2011.org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pho.phy.ntnu.edu.tw/images/2011ipho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620688"/>
            <a:ext cx="9250838" cy="54006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59224" y="3689648"/>
            <a:ext cx="6984776" cy="3168352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国際科学オリンピック紹介</a:t>
            </a:r>
            <a: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　時：</a:t>
            </a:r>
            <a:r>
              <a:rPr lang="en-US" altLang="ja-JP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</a:t>
            </a:r>
            <a:r>
              <a:rPr lang="ja-JP" altLang="ja-JP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月</a:t>
            </a:r>
            <a:r>
              <a:rPr lang="en-US" altLang="ja-JP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13</a:t>
            </a:r>
            <a:r>
              <a:rPr lang="ja-JP" altLang="ja-JP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日（月） 午後</a:t>
            </a:r>
            <a:r>
              <a:rPr lang="en-US" altLang="ja-JP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ja-JP" altLang="ja-JP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時</a:t>
            </a:r>
            <a:r>
              <a:rPr lang="ja-JP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～</a:t>
            </a:r>
            <a:r>
              <a:rPr lang="en-US" altLang="ja-JP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ja-JP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場　所：</a:t>
            </a:r>
            <a:r>
              <a:rPr lang="ja-JP" altLang="ja-JP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アーバンネット大手町ビル</a:t>
            </a:r>
            <a:r>
              <a:rPr lang="en-US" altLang="ja-JP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21F LEVEL XXI</a:t>
            </a:r>
            <a: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NPO</a:t>
            </a:r>
            <a:r>
              <a:rPr lang="ja-JP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法人物理オリンピック日本委員会副理事長</a:t>
            </a:r>
            <a: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　　　　　　　　　　　並木　雅俊</a:t>
            </a:r>
            <a:endParaRPr kumimoji="1" lang="ja-JP" altLang="en-US" sz="36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3608" y="404664"/>
            <a:ext cx="7344816" cy="1224136"/>
          </a:xfrm>
        </p:spPr>
        <p:txBody>
          <a:bodyPr>
            <a:noAutofit/>
          </a:bodyPr>
          <a:lstStyle/>
          <a:p>
            <a:r>
              <a:rPr lang="ja-JP" altLang="en-U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第</a:t>
            </a:r>
            <a:r>
              <a:rPr lang="en-US" altLang="ja-JP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mbria Math" pitchFamily="18" charset="0"/>
              </a:rPr>
              <a:t>42</a:t>
            </a:r>
            <a:r>
              <a:rPr lang="ja-JP" alt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回国際物理オリンピック</a:t>
            </a:r>
            <a:endParaRPr kumimoji="1" lang="ja-JP" alt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7704" y="1700808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kumimoji="1" lang="en-US" altLang="ja-JP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en-US" altLang="ja-JP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日～</a:t>
            </a:r>
            <a:r>
              <a:rPr kumimoji="1" lang="en-US" altLang="ja-JP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endParaRPr kumimoji="1" lang="en-US" altLang="ja-JP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タイ王国バンコク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pho.phy.ntnu.edu.tw/images/2011ipho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-106838" y="332656"/>
            <a:ext cx="9250838" cy="518457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074" name="Picture 2" descr="http://www.ipho2011.org/iphoreg/image/persons/JPN_20110510111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60648"/>
            <a:ext cx="2592288" cy="1929815"/>
          </a:xfrm>
          <a:prstGeom prst="rect">
            <a:avLst/>
          </a:prstGeom>
          <a:noFill/>
        </p:spPr>
      </p:pic>
      <p:pic>
        <p:nvPicPr>
          <p:cNvPr id="3076" name="Picture 4" descr="http://www.ipho2011.org/iphoreg/image/persons/JPN_20110510121019.jpg"/>
          <p:cNvPicPr>
            <a:picLocks noChangeAspect="1" noChangeArrowheads="1"/>
          </p:cNvPicPr>
          <p:nvPr/>
        </p:nvPicPr>
        <p:blipFill>
          <a:blip r:embed="rId6" cstate="print"/>
          <a:srcRect l="3125" t="16667" r="9375"/>
          <a:stretch>
            <a:fillRect/>
          </a:stretch>
        </p:blipFill>
        <p:spPr bwMode="auto">
          <a:xfrm>
            <a:off x="395536" y="3284984"/>
            <a:ext cx="2448272" cy="1748767"/>
          </a:xfrm>
          <a:prstGeom prst="rect">
            <a:avLst/>
          </a:prstGeom>
          <a:noFill/>
        </p:spPr>
      </p:pic>
      <p:pic>
        <p:nvPicPr>
          <p:cNvPr id="3078" name="Picture 6" descr="http://www.ipho2011.org/iphoreg/image/persons/JPN_201105101201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996952"/>
            <a:ext cx="1858516" cy="2508997"/>
          </a:xfrm>
          <a:prstGeom prst="rect">
            <a:avLst/>
          </a:prstGeom>
          <a:noFill/>
        </p:spPr>
      </p:pic>
      <p:pic>
        <p:nvPicPr>
          <p:cNvPr id="3080" name="Picture 8" descr="http://www.ipho2011.org/iphoreg/image/persons/JPN_201105101131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260648"/>
            <a:ext cx="2664297" cy="1998224"/>
          </a:xfrm>
          <a:prstGeom prst="rect">
            <a:avLst/>
          </a:prstGeom>
          <a:noFill/>
        </p:spPr>
      </p:pic>
      <p:pic>
        <p:nvPicPr>
          <p:cNvPr id="3082" name="Picture 10" descr="http://www.ipho2011.org/iphoreg/image/persons/JPN_20110510121733.jpg"/>
          <p:cNvPicPr>
            <a:picLocks noChangeAspect="1" noChangeArrowheads="1"/>
          </p:cNvPicPr>
          <p:nvPr/>
        </p:nvPicPr>
        <p:blipFill>
          <a:blip r:embed="rId9" cstate="print"/>
          <a:srcRect t="14423"/>
          <a:stretch>
            <a:fillRect/>
          </a:stretch>
        </p:blipFill>
        <p:spPr bwMode="auto">
          <a:xfrm>
            <a:off x="6444208" y="3212976"/>
            <a:ext cx="1956352" cy="2232248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395536" y="2348880"/>
            <a:ext cx="336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佐藤遼太郎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秀光中等教育学校（宮城県）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6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年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364088" y="227687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山村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篤志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灘高等学校（兵庫県）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3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年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79512" y="5157192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笠浦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一海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開成高等学校（東京都）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2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年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 rot="10800000" flipV="1">
            <a:off x="3275856" y="5517232"/>
            <a:ext cx="2808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川畑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幸平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灘高等学校（兵庫県）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2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年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156176" y="5517232"/>
            <a:ext cx="2741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榎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優一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ja-JP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灘高等学校（兵庫県）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1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年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51720" y="6237312"/>
            <a:ext cx="510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第４２回国際物理オリンピック（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）日本代表選手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pho.phy.ntnu.edu.tw/images/2011ipho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-106838" y="1052736"/>
            <a:ext cx="9250838" cy="518457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050" name="Picture 2" descr="E:\2010年度冬合宿・春合宿\IPhO2011spring\RIMG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3336371" cy="2502278"/>
          </a:xfrm>
          <a:prstGeom prst="rect">
            <a:avLst/>
          </a:prstGeom>
          <a:noFill/>
        </p:spPr>
      </p:pic>
      <p:pic>
        <p:nvPicPr>
          <p:cNvPr id="2052" name="Picture 4" descr="E:\2010年度冬合宿・春合宿\IPhO2011spring\RIMG0026.JPG"/>
          <p:cNvPicPr>
            <a:picLocks noChangeAspect="1" noChangeArrowheads="1"/>
          </p:cNvPicPr>
          <p:nvPr/>
        </p:nvPicPr>
        <p:blipFill>
          <a:blip r:embed="rId5" cstate="print"/>
          <a:srcRect l="12068"/>
          <a:stretch>
            <a:fillRect/>
          </a:stretch>
        </p:blipFill>
        <p:spPr bwMode="auto">
          <a:xfrm>
            <a:off x="251520" y="3933056"/>
            <a:ext cx="3148197" cy="2685184"/>
          </a:xfrm>
          <a:prstGeom prst="rect">
            <a:avLst/>
          </a:prstGeom>
          <a:noFill/>
        </p:spPr>
      </p:pic>
      <p:pic>
        <p:nvPicPr>
          <p:cNvPr id="2" name="Picture 2" descr="E:\2010年度冬合宿・春合宿\IPhO2011spring\RIMG0045.JPG"/>
          <p:cNvPicPr>
            <a:picLocks noChangeAspect="1" noChangeArrowheads="1"/>
          </p:cNvPicPr>
          <p:nvPr/>
        </p:nvPicPr>
        <p:blipFill>
          <a:blip r:embed="rId6" cstate="print"/>
          <a:srcRect l="13949" t="18599" r="4103"/>
          <a:stretch>
            <a:fillRect/>
          </a:stretch>
        </p:blipFill>
        <p:spPr bwMode="auto">
          <a:xfrm>
            <a:off x="3059832" y="2276872"/>
            <a:ext cx="3384376" cy="2521342"/>
          </a:xfrm>
          <a:prstGeom prst="rect">
            <a:avLst/>
          </a:prstGeom>
          <a:noFill/>
        </p:spPr>
      </p:pic>
      <p:pic>
        <p:nvPicPr>
          <p:cNvPr id="2049" name="Picture 1" descr="E:\2010年度冬合宿・春合宿\IPhO2011spring\RIMG0022.JPG"/>
          <p:cNvPicPr>
            <a:picLocks noChangeAspect="1" noChangeArrowheads="1"/>
          </p:cNvPicPr>
          <p:nvPr/>
        </p:nvPicPr>
        <p:blipFill>
          <a:blip r:embed="rId7" cstate="print"/>
          <a:srcRect l="5769" t="15385"/>
          <a:stretch>
            <a:fillRect/>
          </a:stretch>
        </p:blipFill>
        <p:spPr bwMode="auto">
          <a:xfrm>
            <a:off x="5436096" y="4221088"/>
            <a:ext cx="3528392" cy="2376264"/>
          </a:xfrm>
          <a:prstGeom prst="rect">
            <a:avLst/>
          </a:prstGeom>
          <a:noFill/>
        </p:spPr>
      </p:pic>
      <p:pic>
        <p:nvPicPr>
          <p:cNvPr id="2051" name="Picture 3" descr="E:\2010年度冬合宿・春合宿\IPhO2011spring\RIMG00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260648"/>
            <a:ext cx="3100192" cy="2325144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3779912" y="548680"/>
            <a:ext cx="1693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春合宿</a:t>
            </a:r>
            <a:endParaRPr kumimoji="1" lang="en-US" altLang="ja-JP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ja-JP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en-US" altLang="ja-JP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kumimoji="1" lang="ja-JP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日～</a:t>
            </a:r>
            <a:r>
              <a:rPr kumimoji="1" lang="en-US" altLang="ja-JP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ja-JP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endParaRPr kumimoji="1" lang="en-US" altLang="ja-JP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岡山大学</a:t>
            </a:r>
            <a:endParaRPr kumimoji="1" lang="ja-JP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/>
          <p:cNvGraphicFramePr/>
          <p:nvPr>
            <p:extLst>
              <p:ext uri="{D42A27DB-BD31-4B8C-83A1-F6EECF244321}">
                <p14:modId xmlns:p14="http://schemas.microsoft.com/office/powerpoint/2010/main" val="3562381571"/>
              </p:ext>
            </p:extLst>
          </p:nvPr>
        </p:nvGraphicFramePr>
        <p:xfrm>
          <a:off x="0" y="548680"/>
          <a:ext cx="89644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514175" y="645333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第Ｘ回 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IPhO</a:t>
            </a:r>
            <a:r>
              <a:rPr kumimoji="1" lang="ja-JP" altLang="en-US" dirty="0" smtClean="0"/>
              <a:t>日本の成績</a:t>
            </a:r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683568" y="1628798"/>
          <a:ext cx="7992888" cy="4680524"/>
        </p:xfrm>
        <a:graphic>
          <a:graphicData uri="http://schemas.openxmlformats.org/drawingml/2006/table">
            <a:tbl>
              <a:tblPr/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128125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1F497D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金メダル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銀メダル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銅メダル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入賞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国順位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798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2006</a:t>
                      </a:r>
                      <a:r>
                        <a:rPr lang="ja-JP" altLang="en-US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 smtClean="0">
                          <a:solidFill>
                            <a:srgbClr val="1F497D"/>
                          </a:solidFill>
                          <a:latin typeface="ＭＳ Ｐゴシック"/>
                        </a:rPr>
                        <a:t>22</a:t>
                      </a:r>
                      <a:endParaRPr lang="en-US" altLang="ja-JP" sz="1500" b="1" i="0" u="none" strike="noStrike" dirty="0">
                        <a:solidFill>
                          <a:srgbClr val="1F497D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798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2007</a:t>
                      </a:r>
                      <a:r>
                        <a:rPr lang="ja-JP" altLang="en-US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1F497D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798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2008</a:t>
                      </a:r>
                      <a:r>
                        <a:rPr lang="ja-JP" altLang="en-US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798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2009</a:t>
                      </a:r>
                      <a:r>
                        <a:rPr lang="ja-JP" altLang="en-US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798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2010</a:t>
                      </a:r>
                      <a:r>
                        <a:rPr lang="ja-JP" altLang="en-US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1F497D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 smtClean="0">
                          <a:solidFill>
                            <a:srgbClr val="1F497D"/>
                          </a:solidFill>
                          <a:latin typeface="ＭＳ Ｐゴシック"/>
                        </a:rPr>
                        <a:t>3</a:t>
                      </a:r>
                      <a:r>
                        <a:rPr lang="ja-JP" altLang="en-US" sz="1500" b="1" i="0" u="none" strike="noStrike" dirty="0" smtClean="0">
                          <a:solidFill>
                            <a:srgbClr val="1F497D"/>
                          </a:solidFill>
                          <a:latin typeface="ＭＳ Ｐゴシック"/>
                        </a:rPr>
                        <a:t>１</a:t>
                      </a:r>
                      <a:endParaRPr lang="en-US" altLang="ja-JP" sz="1500" b="1" i="0" u="none" strike="noStrike" dirty="0">
                        <a:solidFill>
                          <a:srgbClr val="1F497D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pho.phy.ntnu.edu.tw/images/2011ipho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-106838" y="908720"/>
            <a:ext cx="9250838" cy="518457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テキスト ボックス 2"/>
          <p:cNvSpPr txBox="1"/>
          <p:nvPr/>
        </p:nvSpPr>
        <p:spPr>
          <a:xfrm>
            <a:off x="0" y="188640"/>
            <a:ext cx="91440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ja-JP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ja-JP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ja-JP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日のメール・インタビュー</a:t>
            </a:r>
            <a:endParaRPr lang="en-US" altLang="ja-JP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/>
              <a:t>　　　</a:t>
            </a:r>
            <a:r>
              <a:rPr lang="ja-JP" altLang="ja-JP" dirty="0" smtClean="0"/>
              <a:t>（１）</a:t>
            </a:r>
            <a:r>
              <a:rPr lang="en-US" altLang="ja-JP" dirty="0" smtClean="0"/>
              <a:t> </a:t>
            </a:r>
            <a:r>
              <a:rPr lang="ja-JP" altLang="ja-JP" dirty="0" smtClean="0"/>
              <a:t>あなたの特徴を教えてください。</a:t>
            </a:r>
            <a:r>
              <a:rPr lang="en-US" altLang="ja-JP" dirty="0" smtClean="0"/>
              <a:t> </a:t>
            </a:r>
            <a:r>
              <a:rPr lang="ja-JP" altLang="ja-JP" dirty="0" smtClean="0"/>
              <a:t>回答しにくかったら、希望の職種でも結構です。</a:t>
            </a:r>
          </a:p>
          <a:p>
            <a:r>
              <a:rPr lang="ja-JP" altLang="en-US" dirty="0" smtClean="0"/>
              <a:t>　　　</a:t>
            </a:r>
            <a:r>
              <a:rPr lang="ja-JP" altLang="ja-JP" dirty="0" smtClean="0"/>
              <a:t>（２）物理のなかで、これは自信があるという分野（力学、熱学、波動、電磁気、核物理、</a:t>
            </a:r>
            <a:endParaRPr lang="en-US" altLang="ja-JP" dirty="0" smtClean="0"/>
          </a:p>
          <a:p>
            <a:r>
              <a:rPr lang="ja-JP" altLang="en-US" dirty="0" smtClean="0"/>
              <a:t>　　</a:t>
            </a:r>
            <a:r>
              <a:rPr lang="en-US" altLang="ja-JP" dirty="0" smtClean="0"/>
              <a:t>        </a:t>
            </a:r>
            <a:r>
              <a:rPr lang="ja-JP" altLang="ja-JP" dirty="0" smtClean="0"/>
              <a:t>量子論、相対論、宇宙論など、あるいは実験物理）を教えてください。</a:t>
            </a:r>
            <a:r>
              <a:rPr lang="ja-JP" altLang="en-US" dirty="0" smtClean="0"/>
              <a:t>また、</a:t>
            </a:r>
            <a:r>
              <a:rPr lang="ja-JP" altLang="ja-JP" dirty="0" smtClean="0"/>
              <a:t>何故、</a:t>
            </a:r>
            <a:endParaRPr lang="en-US" altLang="ja-JP" dirty="0" smtClean="0"/>
          </a:p>
          <a:p>
            <a:r>
              <a:rPr lang="ja-JP" altLang="en-US" dirty="0" smtClean="0"/>
              <a:t>　　　　　</a:t>
            </a:r>
            <a:r>
              <a:rPr lang="ja-JP" altLang="ja-JP" dirty="0" smtClean="0"/>
              <a:t>自信があるのか</a:t>
            </a:r>
            <a:r>
              <a:rPr lang="ja-JP" altLang="en-US" dirty="0" smtClean="0"/>
              <a:t>も教えてください。</a:t>
            </a:r>
            <a:endParaRPr lang="ja-JP" altLang="ja-JP" dirty="0" smtClean="0"/>
          </a:p>
          <a:p>
            <a:r>
              <a:rPr lang="ja-JP" altLang="en-US" dirty="0" smtClean="0"/>
              <a:t>　　　</a:t>
            </a:r>
            <a:r>
              <a:rPr lang="ja-JP" altLang="ja-JP" dirty="0" smtClean="0"/>
              <a:t>（３）国際物理オリンピック・タイ大会への抱負を述べてください。</a:t>
            </a:r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pPr algn="ctr"/>
            <a:r>
              <a:rPr kumimoji="1" lang="ja-JP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山村くん</a:t>
            </a:r>
            <a:endParaRPr kumimoji="1" lang="en-US" altLang="ja-JP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ja-JP" dirty="0" smtClean="0"/>
              <a:t>（１）（隠れ）負けず嫌いです</a:t>
            </a:r>
            <a:r>
              <a:rPr lang="ja-JP" altLang="en-US" dirty="0" smtClean="0"/>
              <a:t>。</a:t>
            </a:r>
            <a:r>
              <a:rPr lang="ja-JP" altLang="ja-JP" dirty="0" smtClean="0"/>
              <a:t>ミスが多く、そのせいで他の人に負けるとかなり</a:t>
            </a:r>
            <a:r>
              <a:rPr lang="ja-JP" altLang="en-US" dirty="0" smtClean="0"/>
              <a:t>悔しいです。</a:t>
            </a:r>
            <a:endParaRPr lang="en-US" altLang="ja-JP" dirty="0" smtClean="0"/>
          </a:p>
          <a:p>
            <a:r>
              <a:rPr lang="en-US" altLang="ja-JP" dirty="0" smtClean="0"/>
              <a:t>        </a:t>
            </a:r>
            <a:r>
              <a:rPr lang="ja-JP" altLang="ja-JP" dirty="0" smtClean="0"/>
              <a:t>希望の職種は</a:t>
            </a:r>
            <a:r>
              <a:rPr lang="ja-JP" altLang="en-US" dirty="0" smtClean="0"/>
              <a:t>、</a:t>
            </a:r>
            <a:r>
              <a:rPr lang="ja-JP" altLang="ja-JP" dirty="0" smtClean="0"/>
              <a:t>物理学者。</a:t>
            </a:r>
            <a:endParaRPr lang="en-US" altLang="ja-JP" dirty="0" smtClean="0"/>
          </a:p>
          <a:p>
            <a:r>
              <a:rPr lang="ja-JP" altLang="ja-JP" dirty="0" smtClean="0"/>
              <a:t>（</a:t>
            </a:r>
            <a:r>
              <a:rPr lang="ja-JP" altLang="en-US" dirty="0" smtClean="0"/>
              <a:t>２</a:t>
            </a:r>
            <a:r>
              <a:rPr lang="ja-JP" altLang="ja-JP" dirty="0" smtClean="0"/>
              <a:t>）</a:t>
            </a:r>
            <a:r>
              <a:rPr lang="en-US" altLang="ja-JP" dirty="0" smtClean="0"/>
              <a:t> </a:t>
            </a:r>
            <a:r>
              <a:rPr lang="ja-JP" altLang="ja-JP" dirty="0" smtClean="0"/>
              <a:t>力学です。必要となる知識があまり</a:t>
            </a:r>
            <a:r>
              <a:rPr lang="ja-JP" altLang="en-US" dirty="0" smtClean="0"/>
              <a:t>必要とせ</a:t>
            </a:r>
            <a:r>
              <a:rPr lang="ja-JP" altLang="ja-JP" dirty="0" smtClean="0"/>
              <a:t>ず、パズルチックで</a:t>
            </a:r>
            <a:r>
              <a:rPr lang="ja-JP" altLang="en-US" dirty="0" smtClean="0"/>
              <a:t>、</a:t>
            </a:r>
            <a:r>
              <a:rPr lang="ja-JP" altLang="ja-JP" dirty="0" smtClean="0"/>
              <a:t>問題を解くのは面白く</a:t>
            </a:r>
            <a:endParaRPr lang="en-US" altLang="ja-JP" dirty="0" smtClean="0"/>
          </a:p>
          <a:p>
            <a:r>
              <a:rPr lang="ja-JP" altLang="en-US" dirty="0" smtClean="0"/>
              <a:t>　　　</a:t>
            </a:r>
            <a:r>
              <a:rPr lang="ja-JP" altLang="ja-JP" dirty="0" smtClean="0"/>
              <a:t>感じます</a:t>
            </a:r>
            <a:r>
              <a:rPr lang="ja-JP" altLang="en-US" dirty="0" smtClean="0"/>
              <a:t>。</a:t>
            </a:r>
            <a:endParaRPr lang="ja-JP" altLang="ja-JP" dirty="0" smtClean="0"/>
          </a:p>
          <a:p>
            <a:r>
              <a:rPr lang="ja-JP" altLang="ja-JP" dirty="0" smtClean="0"/>
              <a:t>（</a:t>
            </a:r>
            <a:r>
              <a:rPr lang="ja-JP" altLang="en-US" dirty="0" smtClean="0"/>
              <a:t>３</a:t>
            </a:r>
            <a:r>
              <a:rPr lang="ja-JP" altLang="ja-JP" dirty="0" smtClean="0"/>
              <a:t>）</a:t>
            </a:r>
            <a:r>
              <a:rPr lang="en-US" altLang="ja-JP" dirty="0" smtClean="0"/>
              <a:t> </a:t>
            </a:r>
            <a:r>
              <a:rPr lang="ja-JP" altLang="ja-JP" dirty="0" smtClean="0"/>
              <a:t>新聞等でも目にしますが、中国はかなり強いです。</a:t>
            </a:r>
            <a:r>
              <a:rPr lang="ja-JP" altLang="en-US" dirty="0" smtClean="0"/>
              <a:t>中国</a:t>
            </a:r>
            <a:r>
              <a:rPr lang="ja-JP" altLang="ja-JP" dirty="0" smtClean="0"/>
              <a:t>は物理だけで大学に内定でき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 smtClean="0"/>
              <a:t>　　　</a:t>
            </a:r>
            <a:r>
              <a:rPr lang="ja-JP" altLang="ja-JP" dirty="0" smtClean="0"/>
              <a:t>オリンピックの勉強</a:t>
            </a:r>
            <a:r>
              <a:rPr lang="ja-JP" altLang="en-US" dirty="0" smtClean="0"/>
              <a:t>を</a:t>
            </a:r>
            <a:r>
              <a:rPr lang="ja-JP" altLang="ja-JP" dirty="0" smtClean="0"/>
              <a:t>する</a:t>
            </a:r>
            <a:r>
              <a:rPr lang="ja-JP" altLang="en-US" dirty="0" smtClean="0"/>
              <a:t>うえ</a:t>
            </a:r>
            <a:r>
              <a:rPr lang="ja-JP" altLang="ja-JP" dirty="0" smtClean="0"/>
              <a:t>で有利な立場にあると思いますが、負けたくありません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　　　</a:t>
            </a:r>
            <a:r>
              <a:rPr lang="ja-JP" altLang="ja-JP" dirty="0" smtClean="0"/>
              <a:t>難しいで</a:t>
            </a:r>
            <a:r>
              <a:rPr lang="ja-JP" altLang="en-US" dirty="0" smtClean="0"/>
              <a:t>しょう</a:t>
            </a:r>
            <a:r>
              <a:rPr lang="ja-JP" altLang="ja-JP" dirty="0" smtClean="0"/>
              <a:t>が、勝つために頑張ります</a:t>
            </a:r>
            <a:r>
              <a:rPr lang="ja-JP" altLang="en-US" dirty="0" smtClean="0"/>
              <a:t>。</a:t>
            </a:r>
            <a:r>
              <a:rPr lang="ja-JP" altLang="ja-JP" dirty="0" smtClean="0"/>
              <a:t>去年参加した経験を生かし、日本チームの</a:t>
            </a:r>
            <a:endParaRPr lang="en-US" altLang="ja-JP" dirty="0" smtClean="0"/>
          </a:p>
          <a:p>
            <a:r>
              <a:rPr lang="ja-JP" altLang="en-US" dirty="0" smtClean="0"/>
              <a:t>　　　</a:t>
            </a:r>
            <a:r>
              <a:rPr lang="ja-JP" altLang="ja-JP" dirty="0" smtClean="0"/>
              <a:t>リーダーとして、メンバー全員が全力を出せるような雰囲気</a:t>
            </a:r>
            <a:r>
              <a:rPr lang="ja-JP" altLang="en-US" dirty="0" smtClean="0"/>
              <a:t>づく</a:t>
            </a:r>
            <a:r>
              <a:rPr lang="ja-JP" altLang="ja-JP" dirty="0" smtClean="0"/>
              <a:t>りをしていき</a:t>
            </a:r>
            <a:r>
              <a:rPr lang="ja-JP" altLang="en-US" dirty="0" smtClean="0"/>
              <a:t>ま</a:t>
            </a:r>
            <a:r>
              <a:rPr lang="ja-JP" altLang="ja-JP" dirty="0" smtClean="0"/>
              <a:t>す。</a:t>
            </a:r>
            <a:endParaRPr lang="en-US" altLang="ja-JP" dirty="0" smtClean="0"/>
          </a:p>
          <a:p>
            <a:endParaRPr lang="en-US" altLang="ja-JP" dirty="0" smtClean="0"/>
          </a:p>
          <a:p>
            <a:pPr algn="ctr"/>
            <a:r>
              <a:rPr lang="ja-JP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佐藤くん</a:t>
            </a:r>
            <a:endParaRPr lang="en-US" altLang="ja-JP" b="1" dirty="0" smtClean="0"/>
          </a:p>
          <a:p>
            <a:r>
              <a:rPr lang="ja-JP" altLang="ja-JP" dirty="0" smtClean="0"/>
              <a:t>（１）直感で物事を理解しようとすることが多いと思います。</a:t>
            </a:r>
          </a:p>
          <a:p>
            <a:r>
              <a:rPr lang="ja-JP" altLang="ja-JP" dirty="0" smtClean="0"/>
              <a:t>（</a:t>
            </a:r>
            <a:r>
              <a:rPr lang="ja-JP" altLang="en-US" dirty="0" smtClean="0"/>
              <a:t>２</a:t>
            </a:r>
            <a:r>
              <a:rPr lang="ja-JP" altLang="ja-JP" dirty="0" smtClean="0"/>
              <a:t>）力学と波動は代表選考合宿前や春休みに力を入れて演習したので</a:t>
            </a:r>
            <a:r>
              <a:rPr lang="ja-JP" altLang="en-US" dirty="0" smtClean="0"/>
              <a:t>、</a:t>
            </a:r>
            <a:r>
              <a:rPr lang="ja-JP" altLang="ja-JP" dirty="0" smtClean="0"/>
              <a:t>他の分野より自信</a:t>
            </a:r>
            <a:endParaRPr lang="en-US" altLang="ja-JP" dirty="0" smtClean="0"/>
          </a:p>
          <a:p>
            <a:r>
              <a:rPr lang="ja-JP" altLang="en-US" dirty="0" smtClean="0"/>
              <a:t>　　　</a:t>
            </a:r>
            <a:r>
              <a:rPr lang="ja-JP" altLang="ja-JP" dirty="0" smtClean="0"/>
              <a:t>があります。</a:t>
            </a:r>
          </a:p>
          <a:p>
            <a:r>
              <a:rPr lang="ja-JP" altLang="ja-JP" dirty="0" smtClean="0"/>
              <a:t>（</a:t>
            </a:r>
            <a:r>
              <a:rPr lang="ja-JP" altLang="en-US" dirty="0" smtClean="0"/>
              <a:t>３</a:t>
            </a:r>
            <a:r>
              <a:rPr lang="ja-JP" altLang="ja-JP" dirty="0" smtClean="0"/>
              <a:t>）代表に選ばれて光栄です。無事に参加できること</a:t>
            </a:r>
            <a:r>
              <a:rPr lang="ja-JP" altLang="en-US" dirty="0" smtClean="0"/>
              <a:t>を</a:t>
            </a:r>
            <a:r>
              <a:rPr lang="ja-JP" altLang="ja-JP" dirty="0" smtClean="0"/>
              <a:t>感謝して、チームメイトや他国の選手</a:t>
            </a:r>
            <a:endParaRPr lang="en-US" altLang="ja-JP" dirty="0" smtClean="0"/>
          </a:p>
          <a:p>
            <a:r>
              <a:rPr lang="ja-JP" altLang="en-US" dirty="0" smtClean="0"/>
              <a:t>　　　</a:t>
            </a:r>
            <a:r>
              <a:rPr lang="ja-JP" altLang="ja-JP" dirty="0" smtClean="0"/>
              <a:t>と交流を深め、またできれば良い成績を</a:t>
            </a:r>
            <a:r>
              <a:rPr lang="ja-JP" altLang="en-US" dirty="0" smtClean="0"/>
              <a:t>収め</a:t>
            </a:r>
            <a:r>
              <a:rPr lang="ja-JP" altLang="ja-JP" dirty="0" smtClean="0"/>
              <a:t>、大会を有意義なものにしたいです。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 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95536" y="188640"/>
          <a:ext cx="8496944" cy="1844876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184487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　　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1926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ja-JP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笠浦くん</a:t>
            </a:r>
            <a:endParaRPr lang="en-US" altLang="ja-JP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ja-JP" altLang="ja-JP" dirty="0" smtClean="0"/>
              <a:t>（１）競技プログラマーであることです。</a:t>
            </a:r>
          </a:p>
          <a:p>
            <a:pPr>
              <a:buNone/>
            </a:pPr>
            <a:r>
              <a:rPr lang="ja-JP" altLang="ja-JP" dirty="0" smtClean="0"/>
              <a:t>（</a:t>
            </a:r>
            <a:r>
              <a:rPr lang="ja-JP" altLang="en-US" dirty="0" smtClean="0"/>
              <a:t>２</a:t>
            </a:r>
            <a:r>
              <a:rPr lang="ja-JP" altLang="ja-JP" dirty="0" smtClean="0"/>
              <a:t>）どの分野が得意と</a:t>
            </a:r>
            <a:r>
              <a:rPr lang="ja-JP" altLang="en-US" dirty="0" smtClean="0"/>
              <a:t>いうわけではないので</a:t>
            </a:r>
            <a:r>
              <a:rPr lang="ja-JP" altLang="ja-JP" dirty="0" smtClean="0"/>
              <a:t>すが、強いて言うなら</a:t>
            </a:r>
            <a:r>
              <a:rPr lang="ja-JP" altLang="en-US" dirty="0" smtClean="0"/>
              <a:t>、</a:t>
            </a:r>
            <a:r>
              <a:rPr lang="ja-JP" altLang="ja-JP" dirty="0" smtClean="0"/>
              <a:t>熱力学です。</a:t>
            </a:r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ja-JP" altLang="ja-JP" dirty="0" smtClean="0"/>
              <a:t>中学</a:t>
            </a:r>
            <a:r>
              <a:rPr lang="en-US" altLang="ja-JP" dirty="0" smtClean="0"/>
              <a:t>3</a:t>
            </a:r>
            <a:r>
              <a:rPr lang="ja-JP" altLang="ja-JP" dirty="0" smtClean="0"/>
              <a:t>年の時に化学オリンピックの代表候補になり、その時に熱力学は勉強したので、ほかの分野より勉強を始めたのが早かった</a:t>
            </a:r>
            <a:r>
              <a:rPr lang="ja-JP" altLang="en-US" dirty="0" smtClean="0"/>
              <a:t>ため</a:t>
            </a:r>
            <a:r>
              <a:rPr lang="ja-JP" altLang="ja-JP" dirty="0" smtClean="0"/>
              <a:t>です。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（</a:t>
            </a:r>
            <a:r>
              <a:rPr lang="ja-JP" altLang="en-US" dirty="0" smtClean="0"/>
              <a:t>３</a:t>
            </a:r>
            <a:r>
              <a:rPr lang="ja-JP" altLang="ja-JP" dirty="0" smtClean="0"/>
              <a:t>）日本代表として恥ずかしくない成績を収めるとともに、この大会を通して成長できるようにがんばります。</a:t>
            </a:r>
          </a:p>
          <a:p>
            <a:pPr>
              <a:buNone/>
            </a:pPr>
            <a:r>
              <a:rPr lang="en-US" altLang="ja-JP" dirty="0" smtClean="0"/>
              <a:t> </a:t>
            </a:r>
          </a:p>
          <a:p>
            <a:pPr algn="ctr">
              <a:buNone/>
            </a:pPr>
            <a:r>
              <a:rPr lang="ja-JP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川畑くん</a:t>
            </a:r>
            <a:endParaRPr lang="en-US" altLang="ja-JP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ja-JP" altLang="ja-JP" dirty="0" smtClean="0"/>
              <a:t>（１）じっくりと物事を考えるのが好きなので、研究職に就きたいです。</a:t>
            </a:r>
          </a:p>
          <a:p>
            <a:pPr>
              <a:buNone/>
            </a:pPr>
            <a:r>
              <a:rPr lang="ja-JP" altLang="ja-JP" dirty="0" smtClean="0"/>
              <a:t>（</a:t>
            </a:r>
            <a:r>
              <a:rPr lang="ja-JP" altLang="en-US" dirty="0" smtClean="0"/>
              <a:t>２</a:t>
            </a:r>
            <a:r>
              <a:rPr lang="ja-JP" altLang="ja-JP" dirty="0" smtClean="0"/>
              <a:t>）熱力学、電磁気</a:t>
            </a:r>
            <a:r>
              <a:rPr lang="en-US" altLang="ja-JP" dirty="0" smtClean="0"/>
              <a:t>   </a:t>
            </a:r>
            <a:endParaRPr lang="ja-JP" altLang="ja-JP" dirty="0" smtClean="0"/>
          </a:p>
          <a:p>
            <a:pPr>
              <a:buNone/>
            </a:pPr>
            <a:r>
              <a:rPr lang="ja-JP" altLang="ja-JP" dirty="0" smtClean="0"/>
              <a:t>（</a:t>
            </a:r>
            <a:r>
              <a:rPr lang="ja-JP" altLang="en-US" dirty="0" smtClean="0"/>
              <a:t>３</a:t>
            </a:r>
            <a:r>
              <a:rPr lang="ja-JP" altLang="ja-JP" dirty="0" smtClean="0"/>
              <a:t>）しっかりと物理を勉強し、日本代表として恥じることのない成績を残したいと思い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ja-JP" altLang="ja-JP" dirty="0" smtClean="0"/>
              <a:t>ます。また、その</a:t>
            </a:r>
            <a:r>
              <a:rPr lang="ja-JP" altLang="en-US" dirty="0" smtClean="0"/>
              <a:t>うえ</a:t>
            </a:r>
            <a:r>
              <a:rPr lang="ja-JP" altLang="ja-JP" dirty="0" smtClean="0"/>
              <a:t>で世界中の物理が好きな人たちとも交流したいです。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 algn="ctr">
              <a:buNone/>
            </a:pPr>
            <a:r>
              <a:rPr lang="ja-JP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榎くん</a:t>
            </a:r>
            <a:endParaRPr lang="en-US" altLang="ja-JP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ja-JP" altLang="ja-JP" dirty="0" smtClean="0"/>
              <a:t>（１）物理</a:t>
            </a:r>
            <a:r>
              <a:rPr lang="ja-JP" altLang="en-US" dirty="0" smtClean="0"/>
              <a:t>と</a:t>
            </a:r>
            <a:r>
              <a:rPr lang="ja-JP" altLang="ja-JP" dirty="0" smtClean="0"/>
              <a:t>数学が好きな高校１年生です。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（２）力学、電磁気学、相対論は数式が</a:t>
            </a:r>
            <a:r>
              <a:rPr lang="ja-JP" altLang="en-US" dirty="0" smtClean="0"/>
              <a:t>美しい</a:t>
            </a:r>
            <a:r>
              <a:rPr lang="ja-JP" altLang="ja-JP" dirty="0" smtClean="0"/>
              <a:t>ので特に興味があり、これらは得点源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ja-JP" altLang="ja-JP" dirty="0" smtClean="0"/>
              <a:t>になると思われます。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（３）試験ではベストを尽くし、他の選手との交流も楽しみたいと思います。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10年度冬合宿・春合宿\IPhO2011spring\全員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97136" cy="6447852"/>
          </a:xfrm>
          <a:prstGeom prst="rect">
            <a:avLst/>
          </a:prstGeom>
          <a:noFill/>
        </p:spPr>
      </p:pic>
      <p:pic>
        <p:nvPicPr>
          <p:cNvPr id="3" name="Picture 2" descr="http://ipho.phy.ntnu.edu.tw/images/2011ipho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2123728" y="188640"/>
            <a:ext cx="449693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pho2011.org/userfiles/2011_Ipho_Pos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5797"/>
            <a:ext cx="4608512" cy="6519794"/>
          </a:xfrm>
          <a:prstGeom prst="rect">
            <a:avLst/>
          </a:prstGeom>
          <a:noFill/>
        </p:spPr>
      </p:pic>
      <p:pic>
        <p:nvPicPr>
          <p:cNvPr id="3" name="Picture 2" descr="http://ipho.phy.ntnu.edu.tw/images/2011ipho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179512" y="1124744"/>
            <a:ext cx="2006157" cy="1077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196</Words>
  <Application>Microsoft Office PowerPoint</Application>
  <PresentationFormat>画面に合わせる (4:3)</PresentationFormat>
  <Paragraphs>101</Paragraphs>
  <Slides>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国際科学オリンピック紹介 日　時：6月13日（月） 午後3時～ 場　所：アーバンネット大手町ビル21F LEVEL XXI  NPO法人物理オリンピック日本委員会副理事長 　　　　　　　　　　　　　　　　　　　　　　　　並木　雅俊</vt:lpstr>
      <vt:lpstr>PowerPoint プレゼンテーション</vt:lpstr>
      <vt:lpstr>PowerPoint プレゼンテーション</vt:lpstr>
      <vt:lpstr>PowerPoint プレゼンテーション</vt:lpstr>
      <vt:lpstr>IPhO日本の成績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namiki</dc:creator>
  <cp:lastModifiedBy>Shuji Hasegawa</cp:lastModifiedBy>
  <cp:revision>51</cp:revision>
  <dcterms:created xsi:type="dcterms:W3CDTF">2011-05-28T07:01:11Z</dcterms:created>
  <dcterms:modified xsi:type="dcterms:W3CDTF">2011-07-18T23:15:13Z</dcterms:modified>
</cp:coreProperties>
</file>