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32" r:id="rId3"/>
  </p:sldMasterIdLst>
  <p:sldIdLst>
    <p:sldId id="265" r:id="rId4"/>
    <p:sldId id="269" r:id="rId5"/>
    <p:sldId id="270" r:id="rId6"/>
    <p:sldId id="271" r:id="rId7"/>
    <p:sldId id="272" r:id="rId8"/>
    <p:sldId id="278" r:id="rId9"/>
    <p:sldId id="279" r:id="rId10"/>
    <p:sldId id="280" r:id="rId11"/>
    <p:sldId id="273" r:id="rId12"/>
    <p:sldId id="274" r:id="rId13"/>
    <p:sldId id="275" r:id="rId14"/>
    <p:sldId id="276" r:id="rId15"/>
    <p:sldId id="277" r:id="rId16"/>
  </p:sldIdLst>
  <p:sldSz cx="9144000" cy="6858000" type="screen4x3"/>
  <p:notesSz cx="6742113" cy="98726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16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5.wmf"/><Relationship Id="rId5" Type="http://schemas.openxmlformats.org/officeDocument/2006/relationships/image" Target="../media/image8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Relationship Id="rId9" Type="http://schemas.openxmlformats.org/officeDocument/2006/relationships/image" Target="../media/image2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1AE7-E707-439E-870C-C0956E6A1E8A}" type="datetimeFigureOut">
              <a:rPr kumimoji="1" lang="ja-JP" altLang="en-US" smtClean="0"/>
              <a:t>2014/3/7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8087-E9C8-4D9F-B0C4-596CC759E4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2741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1AE7-E707-439E-870C-C0956E6A1E8A}" type="datetimeFigureOut">
              <a:rPr kumimoji="1" lang="ja-JP" altLang="en-US" smtClean="0"/>
              <a:t>2014/3/7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8087-E9C8-4D9F-B0C4-596CC759E4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7333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1AE7-E707-439E-870C-C0956E6A1E8A}" type="datetimeFigureOut">
              <a:rPr kumimoji="1" lang="ja-JP" altLang="en-US" smtClean="0"/>
              <a:t>2014/3/7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8087-E9C8-4D9F-B0C4-596CC759E4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5730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CD701-099F-493F-B9A4-109036503EF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420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B7219-3859-4EC5-B24C-DA1912D0F03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519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77E2C-7D7A-40C0-83E3-47E03D80363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5E4B3-951A-4390-894E-45648ED9AEA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933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2828A-E3D7-4EE0-AB6C-36ACA185B1D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867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6F447-CE25-4311-8802-B70940C1F7C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8480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B186B-2FD6-4B0B-BA42-3B6FCCCFC71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0518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2BD8A-A1FD-4922-AC85-A80736C84D0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245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1AE7-E707-439E-870C-C0956E6A1E8A}" type="datetimeFigureOut">
              <a:rPr kumimoji="1" lang="ja-JP" altLang="en-US" smtClean="0"/>
              <a:t>2014/3/7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8087-E9C8-4D9F-B0C4-596CC759E4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04711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76BDC-2956-4286-8679-4FEF283FD79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8195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D7294-D46D-4BFA-A489-36C29B6787C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168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932D3-64D5-4362-B41C-86711096221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416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1AE7-E707-439E-870C-C0956E6A1E8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2014/3/7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8087-E9C8-4D9F-B0C4-596CC759E47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3613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1AE7-E707-439E-870C-C0956E6A1E8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2014/3/7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8087-E9C8-4D9F-B0C4-596CC759E47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4450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1AE7-E707-439E-870C-C0956E6A1E8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2014/3/7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8087-E9C8-4D9F-B0C4-596CC759E47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5204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1AE7-E707-439E-870C-C0956E6A1E8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2014/3/7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8087-E9C8-4D9F-B0C4-596CC759E47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2864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1AE7-E707-439E-870C-C0956E6A1E8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2014/3/7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8087-E9C8-4D9F-B0C4-596CC759E47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6057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1AE7-E707-439E-870C-C0956E6A1E8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2014/3/7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8087-E9C8-4D9F-B0C4-596CC759E47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7953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1AE7-E707-439E-870C-C0956E6A1E8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2014/3/7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8087-E9C8-4D9F-B0C4-596CC759E47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345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1AE7-E707-439E-870C-C0956E6A1E8A}" type="datetimeFigureOut">
              <a:rPr kumimoji="1" lang="ja-JP" altLang="en-US" smtClean="0"/>
              <a:t>2014/3/7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8087-E9C8-4D9F-B0C4-596CC759E4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9763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1AE7-E707-439E-870C-C0956E6A1E8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2014/3/7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8087-E9C8-4D9F-B0C4-596CC759E47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4331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1AE7-E707-439E-870C-C0956E6A1E8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2014/3/7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8087-E9C8-4D9F-B0C4-596CC759E47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1828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1AE7-E707-439E-870C-C0956E6A1E8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2014/3/7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8087-E9C8-4D9F-B0C4-596CC759E47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9103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1AE7-E707-439E-870C-C0956E6A1E8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2014/3/7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8087-E9C8-4D9F-B0C4-596CC759E47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366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1AE7-E707-439E-870C-C0956E6A1E8A}" type="datetimeFigureOut">
              <a:rPr kumimoji="1" lang="ja-JP" altLang="en-US" smtClean="0"/>
              <a:t>2014/3/7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8087-E9C8-4D9F-B0C4-596CC759E4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2501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1AE7-E707-439E-870C-C0956E6A1E8A}" type="datetimeFigureOut">
              <a:rPr kumimoji="1" lang="ja-JP" altLang="en-US" smtClean="0"/>
              <a:t>2014/3/7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8087-E9C8-4D9F-B0C4-596CC759E4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9156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1AE7-E707-439E-870C-C0956E6A1E8A}" type="datetimeFigureOut">
              <a:rPr kumimoji="1" lang="ja-JP" altLang="en-US" smtClean="0"/>
              <a:t>2014/3/7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8087-E9C8-4D9F-B0C4-596CC759E4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0015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1AE7-E707-439E-870C-C0956E6A1E8A}" type="datetimeFigureOut">
              <a:rPr kumimoji="1" lang="ja-JP" altLang="en-US" smtClean="0"/>
              <a:t>2014/3/7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8087-E9C8-4D9F-B0C4-596CC759E4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0253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1AE7-E707-439E-870C-C0956E6A1E8A}" type="datetimeFigureOut">
              <a:rPr kumimoji="1" lang="ja-JP" altLang="en-US" smtClean="0"/>
              <a:t>2014/3/7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8087-E9C8-4D9F-B0C4-596CC759E4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4932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1AE7-E707-439E-870C-C0956E6A1E8A}" type="datetimeFigureOut">
              <a:rPr kumimoji="1" lang="ja-JP" altLang="en-US" smtClean="0"/>
              <a:t>2014/3/7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8087-E9C8-4D9F-B0C4-596CC759E4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9645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51AE7-E707-439E-870C-C0956E6A1E8A}" type="datetimeFigureOut">
              <a:rPr kumimoji="1" lang="ja-JP" altLang="en-US" smtClean="0"/>
              <a:t>2014/3/7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68087-E9C8-4D9F-B0C4-596CC759E4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9894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67E246-1701-4309-8162-FAD725B143B6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25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51AE7-E707-439E-870C-C0956E6A1E8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2014/3/7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68087-E9C8-4D9F-B0C4-596CC759E47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78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6.wmf"/><Relationship Id="rId3" Type="http://schemas.openxmlformats.org/officeDocument/2006/relationships/image" Target="../media/image17.jpeg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4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5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3.wmf"/><Relationship Id="rId4" Type="http://schemas.microsoft.com/office/2007/relationships/hdphoto" Target="../media/hdphoto2.wdp"/><Relationship Id="rId9" Type="http://schemas.openxmlformats.org/officeDocument/2006/relationships/oleObject" Target="../embeddings/oleObject4.bin"/><Relationship Id="rId1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22.wmf"/><Relationship Id="rId18" Type="http://schemas.openxmlformats.org/officeDocument/2006/relationships/oleObject" Target="../embeddings/oleObject16.bin"/><Relationship Id="rId3" Type="http://schemas.openxmlformats.org/officeDocument/2006/relationships/image" Target="../media/image27.jpeg"/><Relationship Id="rId21" Type="http://schemas.openxmlformats.org/officeDocument/2006/relationships/image" Target="../media/image26.wmf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24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15.bin"/><Relationship Id="rId20" Type="http://schemas.openxmlformats.org/officeDocument/2006/relationships/oleObject" Target="../embeddings/oleObject17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5" Type="http://schemas.openxmlformats.org/officeDocument/2006/relationships/image" Target="../media/image23.wmf"/><Relationship Id="rId10" Type="http://schemas.openxmlformats.org/officeDocument/2006/relationships/oleObject" Target="../embeddings/oleObject12.bin"/><Relationship Id="rId19" Type="http://schemas.openxmlformats.org/officeDocument/2006/relationships/image" Target="../media/image25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20.wmf"/><Relationship Id="rId14" Type="http://schemas.openxmlformats.org/officeDocument/2006/relationships/oleObject" Target="../embeddings/oleObject14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95536" y="836712"/>
            <a:ext cx="7200800" cy="1152128"/>
          </a:xfrm>
        </p:spPr>
        <p:txBody>
          <a:bodyPr>
            <a:normAutofit fontScale="90000"/>
          </a:bodyPr>
          <a:lstStyle/>
          <a:p>
            <a:pPr algn="l">
              <a:lnSpc>
                <a:spcPts val="5000"/>
              </a:lnSpc>
            </a:pPr>
            <a:r>
              <a:rPr kumimoji="1" lang="ja-JP" altLang="en-US" dirty="0" smtClean="0">
                <a:solidFill>
                  <a:schemeClr val="bg1">
                    <a:lumMod val="65000"/>
                  </a:schemeClr>
                </a:solidFill>
              </a:rPr>
              <a:t>プレチャレンジ </a:t>
            </a:r>
            <a:r>
              <a:rPr kumimoji="1" lang="en-US" altLang="ja-JP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kumimoji="1" lang="en-US" altLang="ja-JP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kumimoji="1" lang="ja-JP" altLang="en-US" dirty="0" smtClean="0">
                <a:solidFill>
                  <a:schemeClr val="bg1">
                    <a:lumMod val="65000"/>
                  </a:schemeClr>
                </a:solidFill>
              </a:rPr>
              <a:t>　　　</a:t>
            </a:r>
            <a:r>
              <a:rPr lang="en-US" altLang="ja-JP" dirty="0" smtClean="0">
                <a:solidFill>
                  <a:schemeClr val="bg1">
                    <a:lumMod val="65000"/>
                  </a:schemeClr>
                </a:solidFill>
              </a:rPr>
              <a:t>at</a:t>
            </a:r>
            <a:r>
              <a:rPr lang="ja-JP" altLang="en-US" dirty="0" smtClean="0">
                <a:solidFill>
                  <a:schemeClr val="bg1">
                    <a:lumMod val="65000"/>
                  </a:schemeClr>
                </a:solidFill>
              </a:rPr>
              <a:t>　宇都宮高校</a:t>
            </a:r>
            <a:endParaRPr kumimoji="1" lang="ja-JP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23528" y="3717032"/>
            <a:ext cx="8568952" cy="1752600"/>
          </a:xfrm>
        </p:spPr>
        <p:txBody>
          <a:bodyPr>
            <a:normAutofit fontScale="92500" lnSpcReduction="10000"/>
          </a:bodyPr>
          <a:lstStyle/>
          <a:p>
            <a:endParaRPr kumimoji="1" lang="en-US" altLang="ja-JP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ja-JP" altLang="en-US" dirty="0" smtClean="0">
                <a:solidFill>
                  <a:schemeClr val="bg2">
                    <a:lumMod val="50000"/>
                  </a:schemeClr>
                </a:solidFill>
              </a:rPr>
              <a:t>日本物理学会　ＮＰＯ</a:t>
            </a:r>
            <a:r>
              <a:rPr lang="en-US" altLang="ja-JP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ja-JP" altLang="ja-JP" dirty="0" smtClean="0">
                <a:solidFill>
                  <a:schemeClr val="bg2">
                    <a:lumMod val="50000"/>
                  </a:schemeClr>
                </a:solidFill>
              </a:rPr>
              <a:t>物理</a:t>
            </a:r>
            <a:r>
              <a:rPr lang="ja-JP" altLang="ja-JP" dirty="0">
                <a:solidFill>
                  <a:schemeClr val="bg2">
                    <a:lumMod val="50000"/>
                  </a:schemeClr>
                </a:solidFill>
              </a:rPr>
              <a:t>オリンピック日本</a:t>
            </a:r>
            <a:r>
              <a:rPr lang="ja-JP" altLang="ja-JP" dirty="0" smtClean="0">
                <a:solidFill>
                  <a:schemeClr val="bg2">
                    <a:lumMod val="50000"/>
                  </a:schemeClr>
                </a:solidFill>
              </a:rPr>
              <a:t>委員会</a:t>
            </a:r>
            <a:endParaRPr lang="en-US" altLang="ja-JP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altLang="ja-JP" sz="4300" dirty="0" smtClean="0">
                <a:solidFill>
                  <a:srgbClr val="FF6699"/>
                </a:solidFill>
              </a:rPr>
              <a:t>J</a:t>
            </a:r>
            <a:r>
              <a:rPr lang="en-US" altLang="ja-JP" sz="4300" dirty="0" smtClean="0">
                <a:solidFill>
                  <a:schemeClr val="bg2">
                    <a:lumMod val="50000"/>
                  </a:schemeClr>
                </a:solidFill>
              </a:rPr>
              <a:t>apan </a:t>
            </a:r>
            <a:r>
              <a:rPr lang="en-US" altLang="ja-JP" sz="4300" dirty="0" smtClean="0">
                <a:solidFill>
                  <a:srgbClr val="FF6699"/>
                </a:solidFill>
              </a:rPr>
              <a:t>Ph</a:t>
            </a:r>
            <a:r>
              <a:rPr lang="en-US" altLang="ja-JP" sz="4300" dirty="0" smtClean="0">
                <a:solidFill>
                  <a:schemeClr val="bg2">
                    <a:lumMod val="50000"/>
                  </a:schemeClr>
                </a:solidFill>
              </a:rPr>
              <a:t>ysics </a:t>
            </a:r>
            <a:r>
              <a:rPr lang="en-US" altLang="ja-JP" sz="4300" dirty="0" smtClean="0">
                <a:solidFill>
                  <a:srgbClr val="FF6699"/>
                </a:solidFill>
              </a:rPr>
              <a:t>O</a:t>
            </a:r>
            <a:r>
              <a:rPr lang="en-US" altLang="ja-JP" sz="4300" dirty="0" smtClean="0">
                <a:solidFill>
                  <a:schemeClr val="bg2">
                    <a:lumMod val="50000"/>
                  </a:schemeClr>
                </a:solidFill>
              </a:rPr>
              <a:t>lympiad </a:t>
            </a:r>
          </a:p>
          <a:p>
            <a:endParaRPr lang="ja-JP" altLang="ja-JP" dirty="0">
              <a:solidFill>
                <a:schemeClr val="bg2">
                  <a:lumMod val="50000"/>
                </a:schemeClr>
              </a:solidFill>
            </a:endParaRPr>
          </a:p>
          <a:p>
            <a:endParaRPr kumimoji="1" lang="ja-JP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275856" y="5517232"/>
            <a:ext cx="90011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8000" dirty="0" smtClean="0">
                <a:solidFill>
                  <a:srgbClr val="FF7C80"/>
                </a:solidFill>
                <a:latin typeface="Elephant" pitchFamily="18" charset="0"/>
                <a:ea typeface="ＭＳ 明朝" pitchFamily="17" charset="-128"/>
                <a:cs typeface="ＭＳ Ｐゴシック" pitchFamily="50" charset="-128"/>
              </a:rPr>
              <a:t>J</a:t>
            </a:r>
            <a:endParaRPr lang="ja-JP" altLang="ja-JP" sz="8000" dirty="0" smtClean="0">
              <a:solidFill>
                <a:prstClr val="black"/>
              </a:solidFill>
              <a:latin typeface="Arial" pitchFamily="34" charset="0"/>
              <a:cs typeface="ＭＳ Ｐゴシック" pitchFamily="50" charset="-128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995936" y="5608817"/>
            <a:ext cx="352839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5400" dirty="0" err="1" smtClean="0">
                <a:solidFill>
                  <a:srgbClr val="FF7C80"/>
                </a:solidFill>
                <a:latin typeface="Elephant" pitchFamily="18" charset="0"/>
                <a:cs typeface="ＭＳ Ｐゴシック" pitchFamily="50" charset="-128"/>
              </a:rPr>
              <a:t>PhO</a:t>
            </a:r>
            <a:endParaRPr lang="ja-JP" altLang="ja-JP" sz="5400" dirty="0" smtClean="0">
              <a:solidFill>
                <a:srgbClr val="FF7C80"/>
              </a:solidFill>
              <a:latin typeface="Elephant" pitchFamily="18" charset="0"/>
              <a:cs typeface="ＭＳ Ｐゴシック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7092280" y="251356"/>
            <a:ext cx="1696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EEECE1">
                    <a:lumMod val="50000"/>
                  </a:srgbClr>
                </a:solidFill>
              </a:rPr>
              <a:t>2014</a:t>
            </a:r>
            <a:r>
              <a:rPr lang="ja-JP" altLang="en-US" dirty="0" smtClean="0">
                <a:solidFill>
                  <a:srgbClr val="EEECE1">
                    <a:lumMod val="50000"/>
                  </a:srgbClr>
                </a:solidFill>
              </a:rPr>
              <a:t>年</a:t>
            </a:r>
            <a:r>
              <a:rPr lang="en-US" altLang="ja-JP" dirty="0" smtClean="0">
                <a:solidFill>
                  <a:srgbClr val="EEECE1">
                    <a:lumMod val="50000"/>
                  </a:srgbClr>
                </a:solidFill>
              </a:rPr>
              <a:t>3</a:t>
            </a:r>
            <a:r>
              <a:rPr lang="ja-JP" altLang="en-US" dirty="0" smtClean="0">
                <a:solidFill>
                  <a:srgbClr val="EEECE1">
                    <a:lumMod val="50000"/>
                  </a:srgbClr>
                </a:solidFill>
              </a:rPr>
              <a:t>月</a:t>
            </a:r>
            <a:r>
              <a:rPr lang="en-US" altLang="ja-JP" dirty="0" smtClean="0">
                <a:solidFill>
                  <a:srgbClr val="EEECE1">
                    <a:lumMod val="50000"/>
                  </a:srgbClr>
                </a:solidFill>
              </a:rPr>
              <a:t>15</a:t>
            </a:r>
            <a:r>
              <a:rPr lang="ja-JP" altLang="en-US" dirty="0" smtClean="0">
                <a:solidFill>
                  <a:srgbClr val="EEECE1">
                    <a:lumMod val="50000"/>
                  </a:srgbClr>
                </a:solidFill>
              </a:rPr>
              <a:t>日</a:t>
            </a:r>
            <a:endParaRPr lang="ja-JP" altLang="en-US" dirty="0">
              <a:solidFill>
                <a:prstClr val="black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836712"/>
            <a:ext cx="1708853" cy="2232248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971600" y="2492896"/>
            <a:ext cx="54088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実験レポートの書き方</a:t>
            </a:r>
            <a:endParaRPr kumimoji="1" lang="ja-JP" altLang="en-US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9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 descr="２０１０チャレンジレポート１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2000" contras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725" y="115888"/>
            <a:ext cx="4886325" cy="669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Text Box 6"/>
          <p:cNvSpPr txBox="1">
            <a:spLocks noChangeArrowheads="1"/>
          </p:cNvSpPr>
          <p:nvPr/>
        </p:nvSpPr>
        <p:spPr bwMode="auto">
          <a:xfrm>
            <a:off x="4791075" y="1268413"/>
            <a:ext cx="1293813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ja-JP" altLang="en-US">
                <a:solidFill>
                  <a:srgbClr val="000000"/>
                </a:solidFill>
              </a:rPr>
              <a:t>氷の大きさ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ja-JP" altLang="en-US">
                <a:solidFill>
                  <a:srgbClr val="000000"/>
                </a:solidFill>
              </a:rPr>
              <a:t>（体積）を変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ja-JP" altLang="en-US">
                <a:solidFill>
                  <a:srgbClr val="000000"/>
                </a:solidFill>
              </a:rPr>
              <a:t>えて測定</a:t>
            </a:r>
          </a:p>
        </p:txBody>
      </p:sp>
      <p:sp>
        <p:nvSpPr>
          <p:cNvPr id="62468" name="Text Box 7"/>
          <p:cNvSpPr txBox="1">
            <a:spLocks noChangeArrowheads="1"/>
          </p:cNvSpPr>
          <p:nvPr/>
        </p:nvSpPr>
        <p:spPr bwMode="auto">
          <a:xfrm>
            <a:off x="260350" y="461963"/>
            <a:ext cx="39629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ja-JP" altLang="en-US" sz="2800" dirty="0" smtClean="0">
                <a:solidFill>
                  <a:srgbClr val="FF0000"/>
                </a:solidFill>
              </a:rPr>
              <a:t>正確な測定をするには</a:t>
            </a:r>
            <a:r>
              <a:rPr lang="en-US" altLang="ja-JP" sz="2800" dirty="0" smtClean="0">
                <a:solidFill>
                  <a:srgbClr val="FF0000"/>
                </a:solidFill>
              </a:rPr>
              <a:t>…</a:t>
            </a:r>
            <a:endParaRPr lang="en-US" altLang="ja-JP" sz="2800" dirty="0">
              <a:solidFill>
                <a:srgbClr val="FF0000"/>
              </a:solidFill>
            </a:endParaRPr>
          </a:p>
        </p:txBody>
      </p:sp>
      <p:sp>
        <p:nvSpPr>
          <p:cNvPr id="62469" name="Text Box 8"/>
          <p:cNvSpPr txBox="1">
            <a:spLocks noChangeArrowheads="1"/>
          </p:cNvSpPr>
          <p:nvPr/>
        </p:nvSpPr>
        <p:spPr bwMode="auto">
          <a:xfrm>
            <a:off x="250825" y="1412776"/>
            <a:ext cx="3389069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ja-JP" sz="2200" dirty="0">
                <a:solidFill>
                  <a:srgbClr val="0000FF"/>
                </a:solidFill>
              </a:rPr>
              <a:t> </a:t>
            </a:r>
            <a:r>
              <a:rPr lang="ja-JP" altLang="en-US" sz="2200" dirty="0">
                <a:solidFill>
                  <a:srgbClr val="0000FF"/>
                </a:solidFill>
              </a:rPr>
              <a:t>同じ測定を多数回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ja-JP" altLang="en-US" sz="2200" dirty="0">
                <a:solidFill>
                  <a:srgbClr val="0000FF"/>
                </a:solidFill>
              </a:rPr>
              <a:t>　　→</a:t>
            </a:r>
            <a:r>
              <a:rPr lang="ja-JP" altLang="en-US" sz="2200" dirty="0">
                <a:solidFill>
                  <a:srgbClr val="CC0000"/>
                </a:solidFill>
              </a:rPr>
              <a:t>単純平均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ja-JP" altLang="en-US" sz="2200" dirty="0">
              <a:solidFill>
                <a:srgbClr val="0000FF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ja-JP" altLang="en-US" sz="2200" dirty="0">
                <a:solidFill>
                  <a:srgbClr val="0000FF"/>
                </a:solidFill>
              </a:rPr>
              <a:t> </a:t>
            </a:r>
            <a:r>
              <a:rPr lang="ja-JP" altLang="en-US" sz="2200" dirty="0" smtClean="0">
                <a:solidFill>
                  <a:srgbClr val="0000FF"/>
                </a:solidFill>
              </a:rPr>
              <a:t>パラメータ（氷の大きさ）を</a:t>
            </a:r>
            <a:endParaRPr lang="en-US" altLang="ja-JP" sz="2200" dirty="0" smtClean="0">
              <a:solidFill>
                <a:srgbClr val="0000FF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ja-JP" altLang="en-US" sz="2200" dirty="0">
                <a:solidFill>
                  <a:srgbClr val="0000FF"/>
                </a:solidFill>
              </a:rPr>
              <a:t>　</a:t>
            </a:r>
            <a:r>
              <a:rPr lang="ja-JP" altLang="en-US" sz="2200" dirty="0" smtClean="0">
                <a:solidFill>
                  <a:srgbClr val="0000FF"/>
                </a:solidFill>
              </a:rPr>
              <a:t>変えて</a:t>
            </a:r>
            <a:r>
              <a:rPr lang="ja-JP" altLang="en-US" sz="2200" dirty="0">
                <a:solidFill>
                  <a:srgbClr val="0000FF"/>
                </a:solidFill>
              </a:rPr>
              <a:t>多数回測定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ja-JP" altLang="en-US" sz="2200" dirty="0">
                <a:solidFill>
                  <a:srgbClr val="0000FF"/>
                </a:solidFill>
              </a:rPr>
              <a:t>　　→</a:t>
            </a:r>
            <a:r>
              <a:rPr lang="ja-JP" altLang="en-US" sz="2200" dirty="0">
                <a:solidFill>
                  <a:srgbClr val="FF0000"/>
                </a:solidFill>
              </a:rPr>
              <a:t>（直線）フィッティング</a:t>
            </a:r>
          </a:p>
        </p:txBody>
      </p:sp>
      <p:sp>
        <p:nvSpPr>
          <p:cNvPr id="62470" name="Text Box 9"/>
          <p:cNvSpPr txBox="1">
            <a:spLocks noChangeArrowheads="1"/>
          </p:cNvSpPr>
          <p:nvPr/>
        </p:nvSpPr>
        <p:spPr bwMode="auto">
          <a:xfrm>
            <a:off x="179512" y="3917955"/>
            <a:ext cx="3943708" cy="201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2000" dirty="0" smtClean="0">
                <a:solidFill>
                  <a:srgbClr val="FF0000"/>
                </a:solidFill>
              </a:rPr>
              <a:t>データ点のばらつき</a:t>
            </a:r>
            <a:r>
              <a:rPr lang="ja-JP" altLang="en-US" sz="2000" dirty="0" smtClean="0">
                <a:solidFill>
                  <a:srgbClr val="000000"/>
                </a:solidFill>
              </a:rPr>
              <a:t>を考慮して</a:t>
            </a:r>
            <a:endParaRPr lang="ja-JP" altLang="en-US" sz="2000" dirty="0">
              <a:solidFill>
                <a:srgbClr val="000000"/>
              </a:solidFill>
            </a:endParaRPr>
          </a:p>
          <a:p>
            <a:pPr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2000" dirty="0">
                <a:solidFill>
                  <a:srgbClr val="FF0000"/>
                </a:solidFill>
              </a:rPr>
              <a:t>直線</a:t>
            </a:r>
            <a:r>
              <a:rPr lang="ja-JP" altLang="en-US" sz="2000" dirty="0" smtClean="0">
                <a:solidFill>
                  <a:srgbClr val="FF0000"/>
                </a:solidFill>
              </a:rPr>
              <a:t>フィッティング</a:t>
            </a:r>
            <a:endParaRPr lang="en-US" altLang="ja-JP" sz="2000" dirty="0" smtClean="0">
              <a:solidFill>
                <a:srgbClr val="FF0000"/>
              </a:solidFill>
            </a:endParaRPr>
          </a:p>
          <a:p>
            <a:pPr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2000" dirty="0">
                <a:solidFill>
                  <a:srgbClr val="000000"/>
                </a:solidFill>
              </a:rPr>
              <a:t>　</a:t>
            </a:r>
            <a:r>
              <a:rPr lang="ja-JP" altLang="en-US" sz="2000" dirty="0" smtClean="0">
                <a:solidFill>
                  <a:srgbClr val="000000"/>
                </a:solidFill>
              </a:rPr>
              <a:t>　</a:t>
            </a:r>
            <a:r>
              <a:rPr lang="ja-JP" altLang="en-US" sz="2000" dirty="0" smtClean="0">
                <a:solidFill>
                  <a:srgbClr val="0070C0"/>
                </a:solidFill>
              </a:rPr>
              <a:t>目測で３本の直線</a:t>
            </a:r>
            <a:r>
              <a:rPr lang="ja-JP" altLang="en-US" sz="2000" dirty="0">
                <a:solidFill>
                  <a:srgbClr val="0070C0"/>
                </a:solidFill>
              </a:rPr>
              <a:t>を</a:t>
            </a:r>
            <a:r>
              <a:rPr lang="ja-JP" altLang="en-US" sz="2000" dirty="0" smtClean="0">
                <a:solidFill>
                  <a:srgbClr val="0070C0"/>
                </a:solidFill>
              </a:rPr>
              <a:t>引く</a:t>
            </a:r>
            <a:endParaRPr lang="ja-JP" altLang="en-US" sz="2000" dirty="0">
              <a:solidFill>
                <a:srgbClr val="0070C0"/>
              </a:solidFill>
            </a:endParaRPr>
          </a:p>
          <a:p>
            <a:pPr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2000" dirty="0">
                <a:solidFill>
                  <a:srgbClr val="000000"/>
                </a:solidFill>
              </a:rPr>
              <a:t>　　　</a:t>
            </a:r>
            <a:r>
              <a:rPr lang="ja-JP" altLang="en-US" sz="2000" dirty="0" smtClean="0">
                <a:solidFill>
                  <a:srgbClr val="000000"/>
                </a:solidFill>
              </a:rPr>
              <a:t>⇒</a:t>
            </a:r>
            <a:r>
              <a:rPr lang="ja-JP" altLang="en-US" sz="2000" dirty="0">
                <a:solidFill>
                  <a:srgbClr val="000000"/>
                </a:solidFill>
              </a:rPr>
              <a:t>上限・下限・最適（真ん中</a:t>
            </a:r>
            <a:r>
              <a:rPr lang="ja-JP" altLang="en-US" sz="2000" dirty="0" smtClean="0">
                <a:solidFill>
                  <a:srgbClr val="000000"/>
                </a:solidFill>
              </a:rPr>
              <a:t>）</a:t>
            </a:r>
            <a:endParaRPr lang="ja-JP" altLang="en-US" sz="2000" dirty="0">
              <a:solidFill>
                <a:srgbClr val="000000"/>
              </a:solidFill>
            </a:endParaRPr>
          </a:p>
          <a:p>
            <a:pPr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2000" dirty="0">
                <a:solidFill>
                  <a:srgbClr val="000000"/>
                </a:solidFill>
              </a:rPr>
              <a:t>　　　</a:t>
            </a:r>
            <a:r>
              <a:rPr lang="ja-JP" altLang="en-US" sz="2000" dirty="0" smtClean="0">
                <a:solidFill>
                  <a:srgbClr val="000000"/>
                </a:solidFill>
              </a:rPr>
              <a:t>⇒ 物理量</a:t>
            </a:r>
            <a:r>
              <a:rPr lang="ja-JP" altLang="en-US" sz="2000" dirty="0">
                <a:solidFill>
                  <a:srgbClr val="000000"/>
                </a:solidFill>
              </a:rPr>
              <a:t>とその誤差</a:t>
            </a:r>
            <a:r>
              <a:rPr lang="ja-JP" altLang="en-US" sz="2000" dirty="0" smtClean="0">
                <a:solidFill>
                  <a:srgbClr val="000000"/>
                </a:solidFill>
              </a:rPr>
              <a:t>を求める</a:t>
            </a:r>
            <a:endParaRPr lang="ja-JP" altLang="en-US" sz="2000" dirty="0">
              <a:solidFill>
                <a:srgbClr val="000000"/>
              </a:solidFill>
            </a:endParaRPr>
          </a:p>
        </p:txBody>
      </p:sp>
      <p:graphicFrame>
        <p:nvGraphicFramePr>
          <p:cNvPr id="6247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4041627"/>
              </p:ext>
            </p:extLst>
          </p:nvPr>
        </p:nvGraphicFramePr>
        <p:xfrm>
          <a:off x="4139952" y="260648"/>
          <a:ext cx="1124074" cy="461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数式" r:id="rId5" imgW="495000" imgH="203040" progId="Equation.3">
                  <p:embed/>
                </p:oleObj>
              </mc:Choice>
              <mc:Fallback>
                <p:oleObj name="数式" r:id="rId5" imgW="4950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260648"/>
                        <a:ext cx="1124074" cy="4613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4547810"/>
              </p:ext>
            </p:extLst>
          </p:nvPr>
        </p:nvGraphicFramePr>
        <p:xfrm>
          <a:off x="7668344" y="5959287"/>
          <a:ext cx="950490" cy="422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数式" r:id="rId7" imgW="457200" imgH="203040" progId="Equation.3">
                  <p:embed/>
                </p:oleObj>
              </mc:Choice>
              <mc:Fallback>
                <p:oleObj name="数式" r:id="rId7" imgW="457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8344" y="5959287"/>
                        <a:ext cx="950490" cy="4220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3" name="Object 12"/>
          <p:cNvGraphicFramePr>
            <a:graphicFrameLocks noChangeAspect="1"/>
          </p:cNvGraphicFramePr>
          <p:nvPr/>
        </p:nvGraphicFramePr>
        <p:xfrm>
          <a:off x="6854825" y="3068638"/>
          <a:ext cx="1820863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数式" r:id="rId9" imgW="660113" imgH="190417" progId="Equation.3">
                  <p:embed/>
                </p:oleObj>
              </mc:Choice>
              <mc:Fallback>
                <p:oleObj name="数式" r:id="rId9" imgW="660113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4825" y="3068638"/>
                        <a:ext cx="1820863" cy="52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74" name="Text Box 13"/>
          <p:cNvSpPr txBox="1">
            <a:spLocks noChangeArrowheads="1"/>
          </p:cNvSpPr>
          <p:nvPr/>
        </p:nvSpPr>
        <p:spPr bwMode="auto">
          <a:xfrm>
            <a:off x="6280150" y="3794125"/>
            <a:ext cx="1555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ja-JP" altLang="en-US">
                <a:solidFill>
                  <a:srgbClr val="FF0000"/>
                </a:solidFill>
              </a:rPr>
              <a:t>直線の勾配が</a:t>
            </a:r>
          </a:p>
        </p:txBody>
      </p:sp>
      <p:graphicFrame>
        <p:nvGraphicFramePr>
          <p:cNvPr id="62475" name="Object 14"/>
          <p:cNvGraphicFramePr>
            <a:graphicFrameLocks noChangeAspect="1"/>
          </p:cNvGraphicFramePr>
          <p:nvPr/>
        </p:nvGraphicFramePr>
        <p:xfrm>
          <a:off x="7740650" y="3771900"/>
          <a:ext cx="420688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数式" r:id="rId11" imgW="152268" imgH="164957" progId="Equation.3">
                  <p:embed/>
                </p:oleObj>
              </mc:Choice>
              <mc:Fallback>
                <p:oleObj name="数式" r:id="rId11" imgW="152268" imgH="1649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650" y="3771900"/>
                        <a:ext cx="420688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6" name="Object 15"/>
          <p:cNvGraphicFramePr>
            <a:graphicFrameLocks noChangeAspect="1"/>
          </p:cNvGraphicFramePr>
          <p:nvPr/>
        </p:nvGraphicFramePr>
        <p:xfrm>
          <a:off x="7524750" y="1628775"/>
          <a:ext cx="111760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数式" r:id="rId13" imgW="507780" imgH="393529" progId="Equation.3">
                  <p:embed/>
                </p:oleObj>
              </mc:Choice>
              <mc:Fallback>
                <p:oleObj name="数式" r:id="rId13" imgW="507780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0" y="1628775"/>
                        <a:ext cx="1117600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77" name="AutoShape 16"/>
          <p:cNvSpPr>
            <a:spLocks noChangeArrowheads="1"/>
          </p:cNvSpPr>
          <p:nvPr/>
        </p:nvSpPr>
        <p:spPr bwMode="auto">
          <a:xfrm rot="6034708">
            <a:off x="7350919" y="2588419"/>
            <a:ext cx="606425" cy="28733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2478" name="Text Box 18"/>
          <p:cNvSpPr txBox="1">
            <a:spLocks noChangeArrowheads="1"/>
          </p:cNvSpPr>
          <p:nvPr/>
        </p:nvSpPr>
        <p:spPr bwMode="auto">
          <a:xfrm>
            <a:off x="6291263" y="4314825"/>
            <a:ext cx="2600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ja-JP" altLang="en-US">
                <a:solidFill>
                  <a:srgbClr val="FF0000"/>
                </a:solidFill>
              </a:rPr>
              <a:t>最大勾配と最小勾配から</a:t>
            </a:r>
          </a:p>
        </p:txBody>
      </p:sp>
      <p:graphicFrame>
        <p:nvGraphicFramePr>
          <p:cNvPr id="62479" name="Object 20"/>
          <p:cNvGraphicFramePr>
            <a:graphicFrameLocks noChangeAspect="1"/>
          </p:cNvGraphicFramePr>
          <p:nvPr/>
        </p:nvGraphicFramePr>
        <p:xfrm>
          <a:off x="8369300" y="4581525"/>
          <a:ext cx="66675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数式" r:id="rId15" imgW="241195" imgH="203112" progId="Equation.3">
                  <p:embed/>
                </p:oleObj>
              </mc:Choice>
              <mc:Fallback>
                <p:oleObj name="数式" r:id="rId15" imgW="241195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9300" y="4581525"/>
                        <a:ext cx="666750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テキスト ボックス 1"/>
          <p:cNvSpPr txBox="1"/>
          <p:nvPr/>
        </p:nvSpPr>
        <p:spPr>
          <a:xfrm>
            <a:off x="4355976" y="6444044"/>
            <a:ext cx="4557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</a:rPr>
              <a:t>0              20             40              60    (cm</a:t>
            </a:r>
            <a:r>
              <a:rPr lang="en-US" altLang="ja-JP" baseline="30000" dirty="0" smtClean="0">
                <a:solidFill>
                  <a:srgbClr val="000000"/>
                </a:solidFill>
              </a:rPr>
              <a:t>3</a:t>
            </a:r>
            <a:r>
              <a:rPr lang="en-US" altLang="ja-JP" dirty="0" smtClean="0">
                <a:solidFill>
                  <a:srgbClr val="000000"/>
                </a:solidFill>
              </a:rPr>
              <a:t>)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067944" y="760050"/>
            <a:ext cx="466794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</a:rPr>
              <a:t>(g)</a:t>
            </a:r>
          </a:p>
          <a:p>
            <a:endParaRPr lang="en-US" altLang="ja-JP" dirty="0" smtClean="0">
              <a:solidFill>
                <a:srgbClr val="000000"/>
              </a:solidFill>
            </a:endParaRPr>
          </a:p>
          <a:p>
            <a:endParaRPr lang="en-US" altLang="ja-JP" dirty="0">
              <a:solidFill>
                <a:srgbClr val="000000"/>
              </a:solidFill>
            </a:endParaRPr>
          </a:p>
          <a:p>
            <a:endParaRPr lang="en-US" altLang="ja-JP" dirty="0" smtClean="0">
              <a:solidFill>
                <a:srgbClr val="000000"/>
              </a:solidFill>
            </a:endParaRPr>
          </a:p>
          <a:p>
            <a:r>
              <a:rPr lang="en-US" altLang="ja-JP" dirty="0" smtClean="0">
                <a:solidFill>
                  <a:srgbClr val="000000"/>
                </a:solidFill>
              </a:rPr>
              <a:t>40</a:t>
            </a:r>
          </a:p>
          <a:p>
            <a:endParaRPr lang="en-US" altLang="ja-JP" dirty="0">
              <a:solidFill>
                <a:srgbClr val="000000"/>
              </a:solidFill>
            </a:endParaRPr>
          </a:p>
          <a:p>
            <a:endParaRPr lang="en-US" altLang="ja-JP" dirty="0" smtClean="0">
              <a:solidFill>
                <a:srgbClr val="000000"/>
              </a:solidFill>
            </a:endParaRPr>
          </a:p>
          <a:p>
            <a:endParaRPr lang="en-US" altLang="ja-JP" dirty="0">
              <a:solidFill>
                <a:srgbClr val="000000"/>
              </a:solidFill>
            </a:endParaRPr>
          </a:p>
          <a:p>
            <a:r>
              <a:rPr lang="en-US" altLang="ja-JP" dirty="0" smtClean="0">
                <a:solidFill>
                  <a:srgbClr val="000000"/>
                </a:solidFill>
              </a:rPr>
              <a:t>30</a:t>
            </a:r>
          </a:p>
          <a:p>
            <a:endParaRPr lang="en-US" altLang="ja-JP" dirty="0">
              <a:solidFill>
                <a:srgbClr val="000000"/>
              </a:solidFill>
            </a:endParaRPr>
          </a:p>
          <a:p>
            <a:endParaRPr lang="en-US" altLang="ja-JP" dirty="0" smtClean="0">
              <a:solidFill>
                <a:srgbClr val="000000"/>
              </a:solidFill>
            </a:endParaRPr>
          </a:p>
          <a:p>
            <a:endParaRPr lang="en-US" altLang="ja-JP" dirty="0">
              <a:solidFill>
                <a:srgbClr val="000000"/>
              </a:solidFill>
            </a:endParaRPr>
          </a:p>
          <a:p>
            <a:r>
              <a:rPr lang="en-US" altLang="ja-JP" dirty="0" smtClean="0">
                <a:solidFill>
                  <a:srgbClr val="000000"/>
                </a:solidFill>
              </a:rPr>
              <a:t>20</a:t>
            </a:r>
          </a:p>
          <a:p>
            <a:endParaRPr lang="en-US" altLang="ja-JP" dirty="0">
              <a:solidFill>
                <a:srgbClr val="000000"/>
              </a:solidFill>
            </a:endParaRPr>
          </a:p>
          <a:p>
            <a:endParaRPr lang="en-US" altLang="ja-JP" dirty="0" smtClean="0">
              <a:solidFill>
                <a:srgbClr val="000000"/>
              </a:solidFill>
            </a:endParaRPr>
          </a:p>
          <a:p>
            <a:endParaRPr lang="en-US" altLang="ja-JP" dirty="0">
              <a:solidFill>
                <a:srgbClr val="000000"/>
              </a:solidFill>
            </a:endParaRPr>
          </a:p>
          <a:p>
            <a:r>
              <a:rPr lang="en-US" altLang="ja-JP" dirty="0" smtClean="0">
                <a:solidFill>
                  <a:srgbClr val="000000"/>
                </a:solidFill>
              </a:rPr>
              <a:t>10</a:t>
            </a:r>
          </a:p>
          <a:p>
            <a:endParaRPr lang="en-US" altLang="ja-JP" dirty="0">
              <a:solidFill>
                <a:srgbClr val="000000"/>
              </a:solidFill>
            </a:endParaRPr>
          </a:p>
          <a:p>
            <a:endParaRPr lang="en-US" altLang="ja-JP" dirty="0" smtClean="0">
              <a:solidFill>
                <a:srgbClr val="000000"/>
              </a:solidFill>
            </a:endParaRPr>
          </a:p>
          <a:p>
            <a:endParaRPr lang="en-US" altLang="ja-JP" dirty="0">
              <a:solidFill>
                <a:srgbClr val="000000"/>
              </a:solidFill>
            </a:endParaRPr>
          </a:p>
          <a:p>
            <a:r>
              <a:rPr lang="en-US" altLang="ja-JP" dirty="0" smtClean="0">
                <a:solidFill>
                  <a:srgbClr val="000000"/>
                </a:solidFill>
              </a:rPr>
              <a:t> 0</a:t>
            </a:r>
            <a:endParaRPr lang="ja-JP" altLang="en-US" dirty="0">
              <a:solidFill>
                <a:srgbClr val="000000"/>
              </a:solidFill>
            </a:endParaRPr>
          </a:p>
        </p:txBody>
      </p:sp>
      <p:cxnSp>
        <p:nvCxnSpPr>
          <p:cNvPr id="4" name="直線矢印コネクタ 3"/>
          <p:cNvCxnSpPr/>
          <p:nvPr/>
        </p:nvCxnSpPr>
        <p:spPr>
          <a:xfrm>
            <a:off x="4458538" y="6453569"/>
            <a:ext cx="428992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flipV="1">
            <a:off x="4458538" y="723573"/>
            <a:ext cx="0" cy="57297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円/楕円 6"/>
          <p:cNvSpPr/>
          <p:nvPr/>
        </p:nvSpPr>
        <p:spPr>
          <a:xfrm>
            <a:off x="6344151" y="2941774"/>
            <a:ext cx="72008" cy="6305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4" name="円/楕円 23"/>
          <p:cNvSpPr/>
          <p:nvPr/>
        </p:nvSpPr>
        <p:spPr>
          <a:xfrm>
            <a:off x="6451672" y="2869781"/>
            <a:ext cx="72008" cy="6305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5" name="円/楕円 24"/>
          <p:cNvSpPr/>
          <p:nvPr/>
        </p:nvSpPr>
        <p:spPr>
          <a:xfrm>
            <a:off x="6793871" y="2263921"/>
            <a:ext cx="72008" cy="6305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6" name="円/楕円 25"/>
          <p:cNvSpPr/>
          <p:nvPr/>
        </p:nvSpPr>
        <p:spPr>
          <a:xfrm>
            <a:off x="6563869" y="1551475"/>
            <a:ext cx="72008" cy="6305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7242656" y="1472938"/>
            <a:ext cx="72008" cy="6305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8" name="円/楕円 27"/>
          <p:cNvSpPr/>
          <p:nvPr/>
        </p:nvSpPr>
        <p:spPr>
          <a:xfrm>
            <a:off x="7237046" y="1405620"/>
            <a:ext cx="72008" cy="6305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9" name="円/楕円 28"/>
          <p:cNvSpPr/>
          <p:nvPr/>
        </p:nvSpPr>
        <p:spPr>
          <a:xfrm>
            <a:off x="5890691" y="3789792"/>
            <a:ext cx="72008" cy="6305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0" name="円/楕円 29"/>
          <p:cNvSpPr/>
          <p:nvPr/>
        </p:nvSpPr>
        <p:spPr>
          <a:xfrm>
            <a:off x="5890690" y="3834670"/>
            <a:ext cx="72008" cy="6305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1" name="円/楕円 30"/>
          <p:cNvSpPr/>
          <p:nvPr/>
        </p:nvSpPr>
        <p:spPr>
          <a:xfrm>
            <a:off x="5789714" y="3941256"/>
            <a:ext cx="72008" cy="6305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2" name="円/楕円 31"/>
          <p:cNvSpPr/>
          <p:nvPr/>
        </p:nvSpPr>
        <p:spPr>
          <a:xfrm>
            <a:off x="5099707" y="5298832"/>
            <a:ext cx="72008" cy="6305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3" name="円/楕円 32"/>
          <p:cNvSpPr/>
          <p:nvPr/>
        </p:nvSpPr>
        <p:spPr>
          <a:xfrm>
            <a:off x="5004048" y="5373216"/>
            <a:ext cx="72008" cy="6305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3753090"/>
              </p:ext>
            </p:extLst>
          </p:nvPr>
        </p:nvGraphicFramePr>
        <p:xfrm>
          <a:off x="1618828" y="5963369"/>
          <a:ext cx="129698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数式" r:id="rId17" imgW="469800" imgH="203040" progId="Equation.3">
                  <p:embed/>
                </p:oleObj>
              </mc:Choice>
              <mc:Fallback>
                <p:oleObj name="数式" r:id="rId17" imgW="4698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8828" y="5963369"/>
                        <a:ext cx="1296988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773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640"/>
            <a:ext cx="8713788" cy="706437"/>
          </a:xfrm>
        </p:spPr>
        <p:txBody>
          <a:bodyPr/>
          <a:lstStyle/>
          <a:p>
            <a:pPr eaLnBrk="1" hangingPunct="1"/>
            <a:r>
              <a:rPr lang="ja-JP" altLang="en-US" sz="2800" dirty="0" smtClean="0">
                <a:solidFill>
                  <a:srgbClr val="0000FF"/>
                </a:solidFill>
              </a:rPr>
              <a:t>単振り子の周期を測定して重力加速度を測定してみよう</a:t>
            </a:r>
            <a:r>
              <a:rPr lang="ja-JP" altLang="en-US" sz="2800" dirty="0" smtClean="0"/>
              <a:t/>
            </a:r>
            <a:br>
              <a:rPr lang="ja-JP" altLang="en-US" sz="2800" dirty="0" smtClean="0"/>
            </a:br>
            <a:r>
              <a:rPr lang="ja-JP" altLang="en-US" sz="2000" dirty="0" smtClean="0"/>
              <a:t>（</a:t>
            </a:r>
            <a:r>
              <a:rPr lang="en-US" altLang="ja-JP" sz="2000" dirty="0" smtClean="0"/>
              <a:t>2005</a:t>
            </a:r>
            <a:r>
              <a:rPr lang="ja-JP" altLang="en-US" sz="2000" dirty="0" smtClean="0"/>
              <a:t>年第１チャレンジ実験問題）</a:t>
            </a:r>
          </a:p>
        </p:txBody>
      </p:sp>
      <p:pic>
        <p:nvPicPr>
          <p:cNvPr id="63491" name="Picture 5" descr="単振り子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25538"/>
            <a:ext cx="2333625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3492" name="Object 6"/>
          <p:cNvGraphicFramePr>
            <a:graphicFrameLocks noChangeAspect="1"/>
          </p:cNvGraphicFramePr>
          <p:nvPr/>
        </p:nvGraphicFramePr>
        <p:xfrm>
          <a:off x="2411413" y="1557338"/>
          <a:ext cx="273685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数式" r:id="rId4" imgW="965200" imgH="203200" progId="Equation.3">
                  <p:embed/>
                </p:oleObj>
              </mc:Choice>
              <mc:Fallback>
                <p:oleObj name="数式" r:id="rId4" imgW="9652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1557338"/>
                        <a:ext cx="2736850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3" name="Object 7"/>
          <p:cNvGraphicFramePr>
            <a:graphicFrameLocks noChangeAspect="1"/>
          </p:cNvGraphicFramePr>
          <p:nvPr/>
        </p:nvGraphicFramePr>
        <p:xfrm>
          <a:off x="5867400" y="2205038"/>
          <a:ext cx="882650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数式" r:id="rId6" imgW="482181" imgH="177646" progId="Equation.3">
                  <p:embed/>
                </p:oleObj>
              </mc:Choice>
              <mc:Fallback>
                <p:oleObj name="数式" r:id="rId6" imgW="482181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205038"/>
                        <a:ext cx="882650" cy="32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4" name="Line 8"/>
          <p:cNvSpPr>
            <a:spLocks noChangeShapeType="1"/>
          </p:cNvSpPr>
          <p:nvPr/>
        </p:nvSpPr>
        <p:spPr bwMode="auto">
          <a:xfrm>
            <a:off x="5219700" y="1844675"/>
            <a:ext cx="10810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graphicFrame>
        <p:nvGraphicFramePr>
          <p:cNvPr id="63495" name="Object 9"/>
          <p:cNvGraphicFramePr>
            <a:graphicFrameLocks noChangeAspect="1"/>
          </p:cNvGraphicFramePr>
          <p:nvPr/>
        </p:nvGraphicFramePr>
        <p:xfrm>
          <a:off x="6443663" y="1557338"/>
          <a:ext cx="1979612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数式" r:id="rId8" imgW="698197" imgH="203112" progId="Equation.3">
                  <p:embed/>
                </p:oleObj>
              </mc:Choice>
              <mc:Fallback>
                <p:oleObj name="数式" r:id="rId8" imgW="698197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1557338"/>
                        <a:ext cx="1979612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0329811"/>
              </p:ext>
            </p:extLst>
          </p:nvPr>
        </p:nvGraphicFramePr>
        <p:xfrm>
          <a:off x="5081588" y="1123975"/>
          <a:ext cx="36036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数式" r:id="rId10" imgW="126725" imgH="177415" progId="Equation.3">
                  <p:embed/>
                </p:oleObj>
              </mc:Choice>
              <mc:Fallback>
                <p:oleObj name="数式" r:id="rId10" imgW="126725" imgH="17741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1588" y="1123975"/>
                        <a:ext cx="360362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7" name="Text Box 11"/>
          <p:cNvSpPr txBox="1">
            <a:spLocks noChangeArrowheads="1"/>
          </p:cNvSpPr>
          <p:nvPr/>
        </p:nvSpPr>
        <p:spPr bwMode="auto">
          <a:xfrm>
            <a:off x="5364163" y="1136675"/>
            <a:ext cx="19441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ja-JP" altLang="en-US" sz="2400" dirty="0">
                <a:solidFill>
                  <a:srgbClr val="FF0000"/>
                </a:solidFill>
              </a:rPr>
              <a:t>が</a:t>
            </a:r>
            <a:r>
              <a:rPr lang="ja-JP" altLang="en-US" sz="2400" dirty="0" smtClean="0">
                <a:solidFill>
                  <a:srgbClr val="FF0000"/>
                </a:solidFill>
              </a:rPr>
              <a:t>小さいとき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63498" name="Line 12"/>
          <p:cNvSpPr>
            <a:spLocks noChangeShapeType="1"/>
          </p:cNvSpPr>
          <p:nvPr/>
        </p:nvSpPr>
        <p:spPr bwMode="auto">
          <a:xfrm rot="5400000">
            <a:off x="6841331" y="2385219"/>
            <a:ext cx="5032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graphicFrame>
        <p:nvGraphicFramePr>
          <p:cNvPr id="63499" name="Object 13"/>
          <p:cNvGraphicFramePr>
            <a:graphicFrameLocks noChangeAspect="1"/>
          </p:cNvGraphicFramePr>
          <p:nvPr/>
        </p:nvGraphicFramePr>
        <p:xfrm>
          <a:off x="6354763" y="2295525"/>
          <a:ext cx="2159000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数式" r:id="rId12" imgW="761669" imgH="393529" progId="Equation.3">
                  <p:embed/>
                </p:oleObj>
              </mc:Choice>
              <mc:Fallback>
                <p:oleObj name="数式" r:id="rId12" imgW="76166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4763" y="2295525"/>
                        <a:ext cx="2159000" cy="1116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00" name="Text Box 14"/>
          <p:cNvSpPr txBox="1">
            <a:spLocks noChangeArrowheads="1"/>
          </p:cNvSpPr>
          <p:nvPr/>
        </p:nvSpPr>
        <p:spPr bwMode="auto">
          <a:xfrm>
            <a:off x="3059113" y="3059113"/>
            <a:ext cx="39147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ja-JP" altLang="en-US" sz="2400">
                <a:solidFill>
                  <a:srgbClr val="000000"/>
                </a:solidFill>
              </a:rPr>
              <a:t>よって</a:t>
            </a:r>
            <a:r>
              <a:rPr lang="en-US" altLang="ja-JP" sz="3600" i="1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ja-JP" altLang="en-US" sz="2400">
                <a:solidFill>
                  <a:srgbClr val="000000"/>
                </a:solidFill>
              </a:rPr>
              <a:t>方向の運動方程式は</a:t>
            </a:r>
          </a:p>
        </p:txBody>
      </p:sp>
      <p:graphicFrame>
        <p:nvGraphicFramePr>
          <p:cNvPr id="6350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2139034"/>
              </p:ext>
            </p:extLst>
          </p:nvPr>
        </p:nvGraphicFramePr>
        <p:xfrm>
          <a:off x="2835343" y="3677097"/>
          <a:ext cx="2447925" cy="98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数式" r:id="rId14" imgW="1040948" imgH="418918" progId="Equation.3">
                  <p:embed/>
                </p:oleObj>
              </mc:Choice>
              <mc:Fallback>
                <p:oleObj name="数式" r:id="rId14" imgW="1040948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5343" y="3677097"/>
                        <a:ext cx="2447925" cy="985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02" name="Text Box 16"/>
          <p:cNvSpPr txBox="1">
            <a:spLocks noChangeArrowheads="1"/>
          </p:cNvSpPr>
          <p:nvPr/>
        </p:nvSpPr>
        <p:spPr bwMode="auto">
          <a:xfrm>
            <a:off x="2916238" y="4996036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ja-JP" altLang="en-US" sz="2400" dirty="0">
                <a:solidFill>
                  <a:srgbClr val="000000"/>
                </a:solidFill>
              </a:rPr>
              <a:t>周期</a:t>
            </a:r>
          </a:p>
        </p:txBody>
      </p:sp>
      <p:graphicFrame>
        <p:nvGraphicFramePr>
          <p:cNvPr id="6350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6765560"/>
              </p:ext>
            </p:extLst>
          </p:nvPr>
        </p:nvGraphicFramePr>
        <p:xfrm>
          <a:off x="3829050" y="4700414"/>
          <a:ext cx="1663700" cy="103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数式" r:id="rId16" imgW="711000" imgH="444240" progId="Equation.3">
                  <p:embed/>
                </p:oleObj>
              </mc:Choice>
              <mc:Fallback>
                <p:oleObj name="数式" r:id="rId16" imgW="7110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9050" y="4700414"/>
                        <a:ext cx="1663700" cy="1039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04" name="Line 18"/>
          <p:cNvSpPr>
            <a:spLocks noChangeShapeType="1"/>
          </p:cNvSpPr>
          <p:nvPr/>
        </p:nvSpPr>
        <p:spPr bwMode="auto">
          <a:xfrm>
            <a:off x="5651500" y="5237336"/>
            <a:ext cx="6492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graphicFrame>
        <p:nvGraphicFramePr>
          <p:cNvPr id="6350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6710654"/>
              </p:ext>
            </p:extLst>
          </p:nvPr>
        </p:nvGraphicFramePr>
        <p:xfrm>
          <a:off x="6515100" y="4653136"/>
          <a:ext cx="1728788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数式" r:id="rId18" imgW="799753" imgH="469696" progId="Equation.3">
                  <p:embed/>
                </p:oleObj>
              </mc:Choice>
              <mc:Fallback>
                <p:oleObj name="数式" r:id="rId18" imgW="799753" imgH="46969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5100" y="4653136"/>
                        <a:ext cx="1728788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正方形/長方形 1"/>
          <p:cNvSpPr/>
          <p:nvPr/>
        </p:nvSpPr>
        <p:spPr>
          <a:xfrm>
            <a:off x="5016500" y="1052736"/>
            <a:ext cx="2076450" cy="5286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3709988" y="4695999"/>
            <a:ext cx="1941512" cy="10445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267744" y="5812581"/>
            <a:ext cx="3371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>
                <a:solidFill>
                  <a:srgbClr val="0070C0"/>
                </a:solidFill>
              </a:rPr>
              <a:t>パラメータを変える？</a:t>
            </a:r>
            <a:endParaRPr lang="ja-JP" altLang="en-US" sz="2800" dirty="0">
              <a:solidFill>
                <a:srgbClr val="0070C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283968" y="6218148"/>
            <a:ext cx="4910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i="1" dirty="0" smtClean="0">
                <a:solidFill>
                  <a:srgbClr val="FF0000"/>
                </a:solidFill>
              </a:rPr>
              <a:t>⇒ </a:t>
            </a:r>
            <a:r>
              <a:rPr lang="en-US" altLang="ja-JP" sz="2800" i="1" dirty="0" smtClean="0">
                <a:solidFill>
                  <a:srgbClr val="FF0000"/>
                </a:solidFill>
              </a:rPr>
              <a:t>L</a:t>
            </a:r>
            <a:r>
              <a:rPr lang="en-US" altLang="ja-JP" sz="2800" dirty="0" smtClean="0">
                <a:solidFill>
                  <a:srgbClr val="FF0000"/>
                </a:solidFill>
              </a:rPr>
              <a:t>, </a:t>
            </a:r>
            <a:r>
              <a:rPr lang="en-US" altLang="ja-JP" sz="2800" i="1" dirty="0" smtClean="0">
                <a:solidFill>
                  <a:srgbClr val="FF0000"/>
                </a:solidFill>
              </a:rPr>
              <a:t>m</a:t>
            </a:r>
            <a:r>
              <a:rPr lang="en-US" altLang="ja-JP" sz="2800" dirty="0" smtClean="0">
                <a:solidFill>
                  <a:srgbClr val="FF0000"/>
                </a:solidFill>
              </a:rPr>
              <a:t>, </a:t>
            </a:r>
            <a:r>
              <a:rPr lang="en-US" altLang="ja-JP" sz="2800" i="1" dirty="0" smtClean="0">
                <a:solidFill>
                  <a:srgbClr val="FF0000"/>
                </a:solidFill>
              </a:rPr>
              <a:t>θ</a:t>
            </a:r>
            <a:r>
              <a:rPr lang="ja-JP" altLang="en-US" sz="2800" i="1" dirty="0" smtClean="0">
                <a:solidFill>
                  <a:srgbClr val="FF0000"/>
                </a:solidFill>
              </a:rPr>
              <a:t>を変えたらどうなる？</a:t>
            </a:r>
            <a:endParaRPr lang="ja-JP" altLang="en-US" sz="2800" i="1" dirty="0">
              <a:solidFill>
                <a:srgbClr val="FF0000"/>
              </a:solidFill>
            </a:endParaRPr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2450610"/>
              </p:ext>
            </p:extLst>
          </p:nvPr>
        </p:nvGraphicFramePr>
        <p:xfrm>
          <a:off x="6156176" y="3680363"/>
          <a:ext cx="2612380" cy="972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数式" r:id="rId20" imgW="1193760" imgH="444240" progId="Equation.3">
                  <p:embed/>
                </p:oleObj>
              </mc:Choice>
              <mc:Fallback>
                <p:oleObj name="数式" r:id="rId20" imgW="11937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3680363"/>
                        <a:ext cx="2612380" cy="9727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右矢印 4"/>
          <p:cNvSpPr/>
          <p:nvPr/>
        </p:nvSpPr>
        <p:spPr>
          <a:xfrm>
            <a:off x="5393531" y="4077072"/>
            <a:ext cx="546621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65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4" descr="単振り子触れ角依存性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677242"/>
            <a:ext cx="6696075" cy="628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Text Box 5"/>
          <p:cNvSpPr txBox="1">
            <a:spLocks noChangeArrowheads="1"/>
          </p:cNvSpPr>
          <p:nvPr/>
        </p:nvSpPr>
        <p:spPr bwMode="auto">
          <a:xfrm>
            <a:off x="3825875" y="4478338"/>
            <a:ext cx="2978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ja-JP" altLang="en-US" sz="2400">
                <a:solidFill>
                  <a:srgbClr val="000000"/>
                </a:solidFill>
              </a:rPr>
              <a:t>触れ角</a:t>
            </a:r>
            <a:r>
              <a:rPr lang="en-US" altLang="ja-JP" sz="2400">
                <a:solidFill>
                  <a:srgbClr val="000000"/>
                </a:solidFill>
              </a:rPr>
              <a:t>θ</a:t>
            </a:r>
            <a:r>
              <a:rPr lang="ja-JP" altLang="en-US" sz="2400">
                <a:solidFill>
                  <a:srgbClr val="000000"/>
                </a:solidFill>
              </a:rPr>
              <a:t>を変えて、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2400">
                <a:solidFill>
                  <a:srgbClr val="000000"/>
                </a:solidFill>
              </a:rPr>
              <a:t>θ→</a:t>
            </a:r>
            <a:r>
              <a:rPr lang="ja-JP" altLang="en-US" sz="2400">
                <a:solidFill>
                  <a:srgbClr val="000000"/>
                </a:solidFill>
              </a:rPr>
              <a:t>０</a:t>
            </a:r>
            <a:r>
              <a:rPr lang="en-US" altLang="ja-JP" sz="2400">
                <a:solidFill>
                  <a:srgbClr val="000000"/>
                </a:solidFill>
              </a:rPr>
              <a:t>°</a:t>
            </a:r>
            <a:r>
              <a:rPr lang="ja-JP" altLang="en-US" sz="2400">
                <a:solidFill>
                  <a:srgbClr val="000000"/>
                </a:solidFill>
              </a:rPr>
              <a:t>の極限をとる</a:t>
            </a:r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8266"/>
            <a:ext cx="8229600" cy="706438"/>
          </a:xfrm>
        </p:spPr>
        <p:txBody>
          <a:bodyPr/>
          <a:lstStyle/>
          <a:p>
            <a:pPr eaLnBrk="1" hangingPunct="1"/>
            <a:r>
              <a:rPr lang="ja-JP" altLang="en-US" sz="3200" dirty="0" smtClean="0"/>
              <a:t>近似式の意味をよく考えてパラメータを設定</a:t>
            </a:r>
          </a:p>
        </p:txBody>
      </p:sp>
    </p:spTree>
    <p:extLst>
      <p:ext uri="{BB962C8B-B14F-4D97-AF65-F5344CB8AC3E}">
        <p14:creationId xmlns:p14="http://schemas.microsoft.com/office/powerpoint/2010/main" val="370134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871360" y="332656"/>
            <a:ext cx="5004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>
                <a:solidFill>
                  <a:srgbClr val="0070C0"/>
                </a:solidFill>
              </a:rPr>
              <a:t>良い実験レポートを書くには</a:t>
            </a:r>
            <a:endParaRPr lang="ja-JP" altLang="en-US" sz="3200" dirty="0">
              <a:solidFill>
                <a:srgbClr val="0070C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99592" y="1124744"/>
            <a:ext cx="8064896" cy="5378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solidFill>
                  <a:prstClr val="black"/>
                </a:solidFill>
              </a:rPr>
              <a:t>１．セクションにわけて書く</a:t>
            </a:r>
            <a:endParaRPr lang="en-US" altLang="ja-JP" sz="2800" dirty="0" smtClean="0">
              <a:solidFill>
                <a:prstClr val="black"/>
              </a:solidFill>
            </a:endParaRPr>
          </a:p>
          <a:p>
            <a:pPr>
              <a:lnSpc>
                <a:spcPts val="3300"/>
              </a:lnSpc>
            </a:pPr>
            <a:r>
              <a:rPr lang="ja-JP" altLang="en-US" sz="2400" dirty="0" smtClean="0">
                <a:solidFill>
                  <a:prstClr val="black"/>
                </a:solidFill>
              </a:rPr>
              <a:t>　　</a:t>
            </a:r>
            <a:r>
              <a:rPr lang="ja-JP" altLang="en-US" sz="2400" b="1" dirty="0" smtClean="0">
                <a:solidFill>
                  <a:prstClr val="black"/>
                </a:solidFill>
              </a:rPr>
              <a:t>（１）</a:t>
            </a:r>
            <a:r>
              <a:rPr lang="ja-JP" altLang="en-US" sz="2400" b="1" dirty="0" smtClean="0">
                <a:solidFill>
                  <a:srgbClr val="FF0000"/>
                </a:solidFill>
              </a:rPr>
              <a:t>実験の目的</a:t>
            </a:r>
            <a:r>
              <a:rPr lang="ja-JP" altLang="en-US" sz="2400" dirty="0" smtClean="0">
                <a:solidFill>
                  <a:prstClr val="black"/>
                </a:solidFill>
              </a:rPr>
              <a:t>　</a:t>
            </a:r>
            <a:r>
              <a:rPr lang="ja-JP" altLang="en-US" sz="2000" dirty="0">
                <a:solidFill>
                  <a:prstClr val="black"/>
                </a:solidFill>
              </a:rPr>
              <a:t>実験が終わってから書く。自分なりの</a:t>
            </a:r>
            <a:r>
              <a:rPr lang="ja-JP" altLang="en-US" sz="2000">
                <a:solidFill>
                  <a:prstClr val="black"/>
                </a:solidFill>
              </a:rPr>
              <a:t>視点</a:t>
            </a:r>
            <a:r>
              <a:rPr lang="ja-JP" altLang="en-US" sz="2000" smtClean="0">
                <a:solidFill>
                  <a:prstClr val="black"/>
                </a:solidFill>
              </a:rPr>
              <a:t>。</a:t>
            </a:r>
            <a:endParaRPr lang="en-US" altLang="ja-JP" sz="2400" dirty="0" smtClean="0">
              <a:solidFill>
                <a:prstClr val="black"/>
              </a:solidFill>
            </a:endParaRPr>
          </a:p>
          <a:p>
            <a:r>
              <a:rPr lang="ja-JP" altLang="en-US" sz="2400" dirty="0">
                <a:solidFill>
                  <a:prstClr val="black"/>
                </a:solidFill>
              </a:rPr>
              <a:t>　</a:t>
            </a:r>
            <a:r>
              <a:rPr lang="ja-JP" altLang="en-US" sz="2400" dirty="0" smtClean="0">
                <a:solidFill>
                  <a:prstClr val="black"/>
                </a:solidFill>
              </a:rPr>
              <a:t>　</a:t>
            </a:r>
            <a:r>
              <a:rPr lang="ja-JP" altLang="en-US" sz="2400" b="1" dirty="0" smtClean="0">
                <a:solidFill>
                  <a:prstClr val="black"/>
                </a:solidFill>
              </a:rPr>
              <a:t>（２）</a:t>
            </a:r>
            <a:r>
              <a:rPr lang="ja-JP" altLang="en-US" sz="2400" b="1" dirty="0" smtClean="0">
                <a:solidFill>
                  <a:srgbClr val="FF0000"/>
                </a:solidFill>
              </a:rPr>
              <a:t>実験手法</a:t>
            </a:r>
            <a:r>
              <a:rPr lang="ja-JP" altLang="en-US" sz="2400" dirty="0" smtClean="0">
                <a:solidFill>
                  <a:prstClr val="black"/>
                </a:solidFill>
              </a:rPr>
              <a:t>　他の人が同じ実験ができる情報。写真や図。</a:t>
            </a:r>
            <a:endParaRPr lang="en-US" altLang="ja-JP" sz="2400" dirty="0" smtClean="0">
              <a:solidFill>
                <a:prstClr val="black"/>
              </a:solidFill>
            </a:endParaRPr>
          </a:p>
          <a:p>
            <a:r>
              <a:rPr lang="ja-JP" altLang="en-US" sz="2400" dirty="0">
                <a:solidFill>
                  <a:prstClr val="black"/>
                </a:solidFill>
              </a:rPr>
              <a:t>　</a:t>
            </a:r>
            <a:r>
              <a:rPr lang="ja-JP" altLang="en-US" sz="2400" dirty="0" smtClean="0">
                <a:solidFill>
                  <a:prstClr val="black"/>
                </a:solidFill>
              </a:rPr>
              <a:t>　</a:t>
            </a:r>
            <a:r>
              <a:rPr lang="ja-JP" altLang="en-US" sz="2400" b="1" dirty="0" smtClean="0">
                <a:solidFill>
                  <a:prstClr val="black"/>
                </a:solidFill>
              </a:rPr>
              <a:t>（３）</a:t>
            </a:r>
            <a:r>
              <a:rPr lang="ja-JP" altLang="en-US" sz="2400" b="1" dirty="0" smtClean="0">
                <a:solidFill>
                  <a:srgbClr val="FF0000"/>
                </a:solidFill>
              </a:rPr>
              <a:t>実験結果</a:t>
            </a:r>
            <a:r>
              <a:rPr lang="ja-JP" altLang="en-US" sz="2400" dirty="0" smtClean="0">
                <a:solidFill>
                  <a:prstClr val="black"/>
                </a:solidFill>
              </a:rPr>
              <a:t>　データの羅列ではなく、グラフを活用。</a:t>
            </a:r>
            <a:endParaRPr lang="en-US" altLang="ja-JP" sz="2400" dirty="0" smtClean="0">
              <a:solidFill>
                <a:prstClr val="black"/>
              </a:solidFill>
            </a:endParaRPr>
          </a:p>
          <a:p>
            <a:r>
              <a:rPr lang="ja-JP" altLang="en-US" sz="2400" dirty="0">
                <a:solidFill>
                  <a:prstClr val="black"/>
                </a:solidFill>
              </a:rPr>
              <a:t>　</a:t>
            </a:r>
            <a:r>
              <a:rPr lang="ja-JP" altLang="en-US" sz="2400" dirty="0" smtClean="0">
                <a:solidFill>
                  <a:prstClr val="black"/>
                </a:solidFill>
              </a:rPr>
              <a:t>　</a:t>
            </a:r>
            <a:r>
              <a:rPr lang="ja-JP" altLang="en-US" sz="2400" b="1" dirty="0" smtClean="0">
                <a:solidFill>
                  <a:prstClr val="black"/>
                </a:solidFill>
              </a:rPr>
              <a:t>（４）</a:t>
            </a:r>
            <a:r>
              <a:rPr lang="ja-JP" altLang="en-US" sz="2400" b="1" dirty="0" smtClean="0">
                <a:solidFill>
                  <a:srgbClr val="FF0000"/>
                </a:solidFill>
              </a:rPr>
              <a:t>考察</a:t>
            </a:r>
            <a:r>
              <a:rPr lang="ja-JP" altLang="en-US" sz="2400" dirty="0" smtClean="0">
                <a:solidFill>
                  <a:prstClr val="black"/>
                </a:solidFill>
              </a:rPr>
              <a:t>　何が分かったのか、わからなかったのか。</a:t>
            </a:r>
            <a:endParaRPr lang="en-US" altLang="ja-JP" sz="2400" dirty="0" smtClean="0">
              <a:solidFill>
                <a:prstClr val="black"/>
              </a:solidFill>
            </a:endParaRPr>
          </a:p>
          <a:p>
            <a:r>
              <a:rPr lang="ja-JP" altLang="en-US" sz="2400" dirty="0">
                <a:solidFill>
                  <a:prstClr val="black"/>
                </a:solidFill>
              </a:rPr>
              <a:t>　</a:t>
            </a:r>
            <a:r>
              <a:rPr lang="ja-JP" altLang="en-US" sz="2400" dirty="0" smtClean="0">
                <a:solidFill>
                  <a:prstClr val="black"/>
                </a:solidFill>
              </a:rPr>
              <a:t>　</a:t>
            </a:r>
            <a:r>
              <a:rPr lang="ja-JP" altLang="en-US" sz="2400" b="1" dirty="0" smtClean="0">
                <a:solidFill>
                  <a:prstClr val="black"/>
                </a:solidFill>
              </a:rPr>
              <a:t>（５）</a:t>
            </a:r>
            <a:r>
              <a:rPr lang="ja-JP" altLang="en-US" sz="2400" b="1" dirty="0" smtClean="0">
                <a:solidFill>
                  <a:srgbClr val="FF0000"/>
                </a:solidFill>
              </a:rPr>
              <a:t>結論</a:t>
            </a:r>
            <a:r>
              <a:rPr lang="ja-JP" altLang="en-US" sz="2400" dirty="0" smtClean="0">
                <a:solidFill>
                  <a:prstClr val="black"/>
                </a:solidFill>
              </a:rPr>
              <a:t>　「目的」に対応した結論。「結果」とは違う。</a:t>
            </a:r>
            <a:endParaRPr lang="en-US" altLang="ja-JP" sz="2400" dirty="0" smtClean="0">
              <a:solidFill>
                <a:prstClr val="black"/>
              </a:solidFill>
            </a:endParaRPr>
          </a:p>
          <a:p>
            <a:r>
              <a:rPr lang="ja-JP" altLang="en-US" sz="2400" dirty="0">
                <a:solidFill>
                  <a:prstClr val="black"/>
                </a:solidFill>
              </a:rPr>
              <a:t>　</a:t>
            </a:r>
            <a:r>
              <a:rPr lang="ja-JP" altLang="en-US" sz="2400" dirty="0" smtClean="0">
                <a:solidFill>
                  <a:prstClr val="black"/>
                </a:solidFill>
              </a:rPr>
              <a:t>　</a:t>
            </a:r>
            <a:r>
              <a:rPr lang="ja-JP" altLang="en-US" sz="2400" b="1" dirty="0" smtClean="0">
                <a:solidFill>
                  <a:prstClr val="black"/>
                </a:solidFill>
              </a:rPr>
              <a:t>（６）参考資料</a:t>
            </a:r>
            <a:r>
              <a:rPr lang="ja-JP" altLang="en-US" sz="2400" dirty="0" smtClean="0">
                <a:solidFill>
                  <a:prstClr val="black"/>
                </a:solidFill>
              </a:rPr>
              <a:t>、</a:t>
            </a:r>
            <a:r>
              <a:rPr lang="ja-JP" altLang="en-US" sz="2400" b="1" dirty="0" smtClean="0">
                <a:solidFill>
                  <a:prstClr val="black"/>
                </a:solidFill>
              </a:rPr>
              <a:t>（７）共同実験者</a:t>
            </a:r>
            <a:endParaRPr lang="en-US" altLang="ja-JP" sz="2400" b="1" dirty="0" smtClean="0">
              <a:solidFill>
                <a:prstClr val="black"/>
              </a:solidFill>
            </a:endParaRPr>
          </a:p>
          <a:p>
            <a:endParaRPr lang="en-US" altLang="ja-JP" sz="2800" dirty="0">
              <a:solidFill>
                <a:prstClr val="black"/>
              </a:solidFill>
            </a:endParaRPr>
          </a:p>
          <a:p>
            <a:r>
              <a:rPr lang="ja-JP" altLang="en-US" sz="2800" dirty="0" smtClean="0">
                <a:solidFill>
                  <a:prstClr val="black"/>
                </a:solidFill>
              </a:rPr>
              <a:t>２．</a:t>
            </a:r>
            <a:r>
              <a:rPr lang="ja-JP" altLang="en-US" sz="2800" dirty="0" smtClean="0">
                <a:solidFill>
                  <a:srgbClr val="FF0000"/>
                </a:solidFill>
              </a:rPr>
              <a:t>複数回</a:t>
            </a:r>
            <a:r>
              <a:rPr lang="ja-JP" altLang="en-US" sz="2800" dirty="0" smtClean="0">
                <a:solidFill>
                  <a:prstClr val="black"/>
                </a:solidFill>
              </a:rPr>
              <a:t>実験・測定する</a:t>
            </a:r>
            <a:endParaRPr lang="en-US" altLang="ja-JP" sz="2800" dirty="0">
              <a:solidFill>
                <a:prstClr val="black"/>
              </a:solidFill>
            </a:endParaRPr>
          </a:p>
          <a:p>
            <a:r>
              <a:rPr lang="ja-JP" altLang="en-US" sz="2800" dirty="0" smtClean="0">
                <a:solidFill>
                  <a:prstClr val="black"/>
                </a:solidFill>
              </a:rPr>
              <a:t>３．</a:t>
            </a:r>
            <a:r>
              <a:rPr lang="ja-JP" altLang="en-US" sz="2800" dirty="0" smtClean="0">
                <a:solidFill>
                  <a:srgbClr val="FF0000"/>
                </a:solidFill>
              </a:rPr>
              <a:t>条件を変えて</a:t>
            </a:r>
            <a:r>
              <a:rPr lang="ja-JP" altLang="en-US" sz="2800" dirty="0" smtClean="0">
                <a:solidFill>
                  <a:prstClr val="black"/>
                </a:solidFill>
              </a:rPr>
              <a:t>実験する</a:t>
            </a:r>
            <a:endParaRPr lang="en-US" altLang="ja-JP" sz="2800" dirty="0" smtClean="0">
              <a:solidFill>
                <a:prstClr val="black"/>
              </a:solidFill>
            </a:endParaRPr>
          </a:p>
          <a:p>
            <a:r>
              <a:rPr lang="ja-JP" altLang="en-US" sz="2800" dirty="0" smtClean="0">
                <a:solidFill>
                  <a:prstClr val="black"/>
                </a:solidFill>
              </a:rPr>
              <a:t>４．失敗したら、その原因を考え、装置・手法を改良</a:t>
            </a:r>
            <a:endParaRPr lang="en-US" altLang="ja-JP" sz="2800" dirty="0" smtClean="0">
              <a:solidFill>
                <a:prstClr val="black"/>
              </a:solidFill>
            </a:endParaRPr>
          </a:p>
          <a:p>
            <a:r>
              <a:rPr lang="ja-JP" altLang="en-US" sz="2800" dirty="0">
                <a:solidFill>
                  <a:prstClr val="black"/>
                </a:solidFill>
              </a:rPr>
              <a:t>　</a:t>
            </a:r>
            <a:r>
              <a:rPr lang="ja-JP" altLang="en-US" sz="2800" dirty="0" smtClean="0">
                <a:solidFill>
                  <a:prstClr val="black"/>
                </a:solidFill>
              </a:rPr>
              <a:t>　して再度トライし、</a:t>
            </a:r>
            <a:r>
              <a:rPr lang="ja-JP" altLang="en-US" sz="2800" dirty="0" smtClean="0">
                <a:solidFill>
                  <a:srgbClr val="FF0000"/>
                </a:solidFill>
              </a:rPr>
              <a:t>成功するまで実験</a:t>
            </a:r>
            <a:r>
              <a:rPr lang="ja-JP" altLang="en-US" sz="2800" dirty="0" smtClean="0">
                <a:solidFill>
                  <a:prstClr val="black"/>
                </a:solidFill>
              </a:rPr>
              <a:t>する。</a:t>
            </a:r>
            <a:endParaRPr lang="en-US" altLang="ja-JP" sz="2800" dirty="0">
              <a:solidFill>
                <a:prstClr val="black"/>
              </a:solidFill>
            </a:endParaRPr>
          </a:p>
          <a:p>
            <a:r>
              <a:rPr lang="ja-JP" altLang="en-US" sz="2800" dirty="0" smtClean="0">
                <a:solidFill>
                  <a:prstClr val="black"/>
                </a:solidFill>
              </a:rPr>
              <a:t>５．</a:t>
            </a:r>
            <a:r>
              <a:rPr lang="ja-JP" altLang="en-US" sz="2800" dirty="0">
                <a:solidFill>
                  <a:srgbClr val="FF0000"/>
                </a:solidFill>
              </a:rPr>
              <a:t>異なる方法</a:t>
            </a:r>
            <a:r>
              <a:rPr lang="ja-JP" altLang="en-US" sz="2800" dirty="0">
                <a:solidFill>
                  <a:prstClr val="black"/>
                </a:solidFill>
              </a:rPr>
              <a:t>で実験</a:t>
            </a:r>
          </a:p>
        </p:txBody>
      </p:sp>
    </p:spTree>
    <p:extLst>
      <p:ext uri="{BB962C8B-B14F-4D97-AF65-F5344CB8AC3E}">
        <p14:creationId xmlns:p14="http://schemas.microsoft.com/office/powerpoint/2010/main" val="304473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Text Box 4"/>
          <p:cNvSpPr txBox="1">
            <a:spLocks noChangeArrowheads="1"/>
          </p:cNvSpPr>
          <p:nvPr/>
        </p:nvSpPr>
        <p:spPr bwMode="auto">
          <a:xfrm>
            <a:off x="179513" y="764704"/>
            <a:ext cx="8856984" cy="644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lnSpc>
                <a:spcPts val="33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2200" b="1" dirty="0" smtClean="0">
                <a:solidFill>
                  <a:srgbClr val="0070C0"/>
                </a:solidFill>
                <a:latin typeface="Arial"/>
              </a:rPr>
              <a:t>２００５年   </a:t>
            </a:r>
            <a:r>
              <a:rPr lang="ja-JP" altLang="en-US" sz="2200" dirty="0" smtClean="0">
                <a:solidFill>
                  <a:srgbClr val="000000"/>
                </a:solidFill>
              </a:rPr>
              <a:t>単振り子の振動周期を測定し、</a:t>
            </a:r>
            <a:r>
              <a:rPr lang="ja-JP" altLang="en-US" sz="2200" dirty="0" smtClean="0">
                <a:solidFill>
                  <a:srgbClr val="FF0000"/>
                </a:solidFill>
              </a:rPr>
              <a:t>重力加速度</a:t>
            </a:r>
            <a:r>
              <a:rPr lang="ja-JP" altLang="en-US" sz="2200" dirty="0" smtClean="0">
                <a:solidFill>
                  <a:srgbClr val="000000"/>
                </a:solidFill>
              </a:rPr>
              <a:t>を測定しなさい。 </a:t>
            </a:r>
            <a:endParaRPr lang="en-US" altLang="ja-JP" sz="2200" dirty="0">
              <a:solidFill>
                <a:srgbClr val="000000"/>
              </a:solidFill>
            </a:endParaRPr>
          </a:p>
          <a:p>
            <a:pPr eaLnBrk="1" fontAlgn="base" hangingPunct="1">
              <a:lnSpc>
                <a:spcPts val="33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2200" b="1" dirty="0" smtClean="0">
                <a:solidFill>
                  <a:srgbClr val="0070C0"/>
                </a:solidFill>
              </a:rPr>
              <a:t>２００６年</a:t>
            </a:r>
            <a:r>
              <a:rPr lang="ja-JP" altLang="en-US" sz="2200" dirty="0" smtClean="0">
                <a:solidFill>
                  <a:srgbClr val="000000"/>
                </a:solidFill>
              </a:rPr>
              <a:t>　　</a:t>
            </a:r>
            <a:r>
              <a:rPr lang="ja-JP" altLang="en-US" sz="2200" dirty="0" smtClean="0">
                <a:solidFill>
                  <a:srgbClr val="FF0000"/>
                </a:solidFill>
              </a:rPr>
              <a:t>空気の密度</a:t>
            </a:r>
            <a:r>
              <a:rPr lang="ja-JP" altLang="en-US" sz="2200" dirty="0" smtClean="0">
                <a:solidFill>
                  <a:srgbClr val="000000"/>
                </a:solidFill>
              </a:rPr>
              <a:t>を測定しなさい。</a:t>
            </a:r>
          </a:p>
          <a:p>
            <a:pPr eaLnBrk="1" fontAlgn="base" hangingPunct="1">
              <a:lnSpc>
                <a:spcPts val="33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2200" b="1" dirty="0" smtClean="0">
                <a:solidFill>
                  <a:srgbClr val="0070C0"/>
                </a:solidFill>
              </a:rPr>
              <a:t>２００７年　　</a:t>
            </a:r>
            <a:r>
              <a:rPr lang="ja-JP" altLang="en-US" sz="2200" dirty="0" smtClean="0">
                <a:solidFill>
                  <a:srgbClr val="000000"/>
                </a:solidFill>
              </a:rPr>
              <a:t>身の回りにある材料を使って、</a:t>
            </a:r>
            <a:r>
              <a:rPr lang="ja-JP" altLang="en-US" sz="2200" dirty="0" smtClean="0">
                <a:solidFill>
                  <a:srgbClr val="FF0000"/>
                </a:solidFill>
              </a:rPr>
              <a:t>楽器を作ってみよう</a:t>
            </a:r>
            <a:r>
              <a:rPr lang="ja-JP" altLang="en-US" sz="2200" dirty="0" smtClean="0">
                <a:solidFill>
                  <a:srgbClr val="000000"/>
                </a:solidFill>
              </a:rPr>
              <a:t>。</a:t>
            </a:r>
            <a:endParaRPr lang="en-US" altLang="ja-JP" sz="2200" dirty="0" smtClean="0">
              <a:solidFill>
                <a:srgbClr val="000000"/>
              </a:solidFill>
            </a:endParaRPr>
          </a:p>
          <a:p>
            <a:pPr eaLnBrk="1" fontAlgn="base" hangingPunct="1">
              <a:lnSpc>
                <a:spcPts val="33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2200" dirty="0">
                <a:solidFill>
                  <a:srgbClr val="000000"/>
                </a:solidFill>
              </a:rPr>
              <a:t>　</a:t>
            </a:r>
            <a:r>
              <a:rPr lang="ja-JP" altLang="en-US" sz="2200" dirty="0" smtClean="0">
                <a:solidFill>
                  <a:srgbClr val="000000"/>
                </a:solidFill>
              </a:rPr>
              <a:t>　　　　　　　音程（音の高さ）は何によって決まるか？</a:t>
            </a:r>
            <a:endParaRPr lang="en-US" altLang="ja-JP" sz="2200" dirty="0" smtClean="0">
              <a:solidFill>
                <a:srgbClr val="000000"/>
              </a:solidFill>
            </a:endParaRPr>
          </a:p>
          <a:p>
            <a:pPr eaLnBrk="1" fontAlgn="base" hangingPunct="1">
              <a:lnSpc>
                <a:spcPts val="33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2200" b="1" dirty="0" smtClean="0">
                <a:solidFill>
                  <a:srgbClr val="0070C0"/>
                </a:solidFill>
              </a:rPr>
              <a:t>２００８年　　</a:t>
            </a:r>
            <a:r>
              <a:rPr lang="ja-JP" altLang="en-US" sz="2200" dirty="0" smtClean="0">
                <a:solidFill>
                  <a:srgbClr val="FF0000"/>
                </a:solidFill>
              </a:rPr>
              <a:t>連</a:t>
            </a:r>
            <a:r>
              <a:rPr lang="ja-JP" altLang="en-US" sz="2200" dirty="0">
                <a:solidFill>
                  <a:srgbClr val="FF0000"/>
                </a:solidFill>
              </a:rPr>
              <a:t>成振り</a:t>
            </a:r>
            <a:r>
              <a:rPr lang="ja-JP" altLang="en-US" sz="2200" dirty="0" smtClean="0">
                <a:solidFill>
                  <a:srgbClr val="FF0000"/>
                </a:solidFill>
              </a:rPr>
              <a:t>子</a:t>
            </a:r>
            <a:r>
              <a:rPr lang="ja-JP" altLang="en-US" sz="2200" dirty="0" smtClean="0">
                <a:solidFill>
                  <a:srgbClr val="000000"/>
                </a:solidFill>
              </a:rPr>
              <a:t>の運動の規則性を調べよう。</a:t>
            </a:r>
          </a:p>
          <a:p>
            <a:pPr eaLnBrk="1" fontAlgn="base" hangingPunct="1">
              <a:lnSpc>
                <a:spcPts val="33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2200" b="1" dirty="0" smtClean="0">
                <a:solidFill>
                  <a:srgbClr val="0070C0"/>
                </a:solidFill>
              </a:rPr>
              <a:t>２００９年 </a:t>
            </a:r>
            <a:r>
              <a:rPr lang="en-US" altLang="ja-JP" sz="2200" dirty="0" smtClean="0">
                <a:solidFill>
                  <a:srgbClr val="000000"/>
                </a:solidFill>
                <a:latin typeface="ＭＳ Ｐゴシック"/>
                <a:ea typeface="ＭＳ Ｐゴシック"/>
              </a:rPr>
              <a:t>(A, B</a:t>
            </a:r>
            <a:r>
              <a:rPr lang="ja-JP" altLang="en-US" sz="2200" dirty="0" smtClean="0">
                <a:solidFill>
                  <a:srgbClr val="000000"/>
                </a:solidFill>
                <a:latin typeface="ＭＳ Ｐゴシック"/>
                <a:ea typeface="ＭＳ Ｐゴシック"/>
              </a:rPr>
              <a:t>どちらか選択</a:t>
            </a:r>
            <a:r>
              <a:rPr lang="en-US" altLang="ja-JP" sz="2200" dirty="0" smtClean="0">
                <a:solidFill>
                  <a:srgbClr val="000000"/>
                </a:solidFill>
                <a:latin typeface="ＭＳ Ｐゴシック"/>
                <a:ea typeface="ＭＳ Ｐゴシック"/>
              </a:rPr>
              <a:t>)</a:t>
            </a:r>
          </a:p>
          <a:p>
            <a:pPr eaLnBrk="1" fontAlgn="base" hangingPunct="1">
              <a:lnSpc>
                <a:spcPts val="33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2200" b="1" dirty="0" smtClean="0">
                <a:solidFill>
                  <a:srgbClr val="0070C0"/>
                </a:solidFill>
              </a:rPr>
              <a:t>　　　</a:t>
            </a:r>
            <a:r>
              <a:rPr lang="ja-JP" altLang="en-US" sz="2200" dirty="0" smtClean="0">
                <a:solidFill>
                  <a:srgbClr val="000000"/>
                </a:solidFill>
              </a:rPr>
              <a:t>（</a:t>
            </a:r>
            <a:r>
              <a:rPr lang="ja-JP" altLang="en-US" sz="2200" dirty="0">
                <a:solidFill>
                  <a:srgbClr val="000000"/>
                </a:solidFill>
              </a:rPr>
              <a:t>Ａ）　</a:t>
            </a:r>
            <a:r>
              <a:rPr lang="ja-JP" altLang="en-US" sz="2200" dirty="0" smtClean="0">
                <a:solidFill>
                  <a:srgbClr val="FF0000"/>
                </a:solidFill>
              </a:rPr>
              <a:t>ボールの跳ね返り</a:t>
            </a:r>
            <a:r>
              <a:rPr lang="ja-JP" altLang="en-US" sz="2200" dirty="0" smtClean="0">
                <a:solidFill>
                  <a:srgbClr val="000000"/>
                </a:solidFill>
              </a:rPr>
              <a:t>：</a:t>
            </a:r>
            <a:r>
              <a:rPr lang="ja-JP" altLang="en-US" sz="2200" dirty="0">
                <a:solidFill>
                  <a:srgbClr val="000000"/>
                </a:solidFill>
              </a:rPr>
              <a:t>　ボールなどをいろいろな高さ</a:t>
            </a:r>
            <a:r>
              <a:rPr lang="ja-JP" altLang="en-US" sz="2200" dirty="0" smtClean="0">
                <a:solidFill>
                  <a:srgbClr val="000000"/>
                </a:solidFill>
              </a:rPr>
              <a:t>から落とし，</a:t>
            </a:r>
            <a:endParaRPr lang="en-US" altLang="ja-JP" sz="2200" dirty="0" smtClean="0">
              <a:solidFill>
                <a:srgbClr val="000000"/>
              </a:solidFill>
            </a:endParaRPr>
          </a:p>
          <a:p>
            <a:pPr eaLnBrk="1" fontAlgn="base" hangingPunct="1">
              <a:lnSpc>
                <a:spcPts val="33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2200" dirty="0">
                <a:solidFill>
                  <a:srgbClr val="000000"/>
                </a:solidFill>
              </a:rPr>
              <a:t>　</a:t>
            </a:r>
            <a:r>
              <a:rPr lang="ja-JP" altLang="en-US" sz="2200" dirty="0" smtClean="0">
                <a:solidFill>
                  <a:srgbClr val="000000"/>
                </a:solidFill>
              </a:rPr>
              <a:t>　　　　　　　　　　　　　　　　　跳ね返る</a:t>
            </a:r>
            <a:r>
              <a:rPr lang="ja-JP" altLang="en-US" sz="2200" dirty="0">
                <a:solidFill>
                  <a:srgbClr val="000000"/>
                </a:solidFill>
              </a:rPr>
              <a:t>高さを測定して</a:t>
            </a:r>
            <a:r>
              <a:rPr lang="ja-JP" altLang="en-US" sz="2200" dirty="0">
                <a:solidFill>
                  <a:srgbClr val="FF0000"/>
                </a:solidFill>
              </a:rPr>
              <a:t>規則性を見出そう</a:t>
            </a:r>
            <a:r>
              <a:rPr lang="ja-JP" altLang="en-US" sz="2200" dirty="0" smtClean="0">
                <a:solidFill>
                  <a:srgbClr val="000000"/>
                </a:solidFill>
              </a:rPr>
              <a:t>。</a:t>
            </a:r>
            <a:endParaRPr lang="en-US" altLang="ja-JP" sz="2200" dirty="0" smtClean="0">
              <a:solidFill>
                <a:srgbClr val="000000"/>
              </a:solidFill>
            </a:endParaRPr>
          </a:p>
          <a:p>
            <a:pPr eaLnBrk="1" fontAlgn="base" hangingPunct="1">
              <a:lnSpc>
                <a:spcPts val="33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2200" dirty="0">
                <a:solidFill>
                  <a:srgbClr val="000000"/>
                </a:solidFill>
              </a:rPr>
              <a:t>　</a:t>
            </a:r>
            <a:r>
              <a:rPr lang="ja-JP" altLang="en-US" sz="2200" dirty="0" smtClean="0">
                <a:solidFill>
                  <a:srgbClr val="000000"/>
                </a:solidFill>
              </a:rPr>
              <a:t>　　（</a:t>
            </a:r>
            <a:r>
              <a:rPr lang="ja-JP" altLang="en-US" sz="2200" dirty="0">
                <a:solidFill>
                  <a:srgbClr val="000000"/>
                </a:solidFill>
              </a:rPr>
              <a:t>Ｂ）　</a:t>
            </a:r>
            <a:r>
              <a:rPr lang="ja-JP" altLang="en-US" sz="2200" dirty="0">
                <a:solidFill>
                  <a:srgbClr val="FF0000"/>
                </a:solidFill>
              </a:rPr>
              <a:t>お湯の</a:t>
            </a:r>
            <a:r>
              <a:rPr lang="ja-JP" altLang="en-US" sz="2200" dirty="0" smtClean="0">
                <a:solidFill>
                  <a:srgbClr val="FF0000"/>
                </a:solidFill>
              </a:rPr>
              <a:t>冷め方</a:t>
            </a:r>
            <a:r>
              <a:rPr lang="ja-JP" altLang="en-US" sz="2200" dirty="0" smtClean="0">
                <a:solidFill>
                  <a:srgbClr val="000000"/>
                </a:solidFill>
              </a:rPr>
              <a:t>：　容器</a:t>
            </a:r>
            <a:r>
              <a:rPr lang="ja-JP" altLang="en-US" sz="2200" dirty="0">
                <a:solidFill>
                  <a:srgbClr val="000000"/>
                </a:solidFill>
              </a:rPr>
              <a:t>に入れた湯がどのように冷めていくの</a:t>
            </a:r>
            <a:r>
              <a:rPr lang="ja-JP" altLang="en-US" sz="2200" dirty="0" smtClean="0">
                <a:solidFill>
                  <a:srgbClr val="000000"/>
                </a:solidFill>
              </a:rPr>
              <a:t>か。</a:t>
            </a:r>
            <a:endParaRPr lang="en-US" altLang="ja-JP" sz="2200" dirty="0" smtClean="0">
              <a:solidFill>
                <a:srgbClr val="000000"/>
              </a:solidFill>
            </a:endParaRPr>
          </a:p>
          <a:p>
            <a:pPr eaLnBrk="1" fontAlgn="base" hangingPunct="1">
              <a:lnSpc>
                <a:spcPts val="33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2200" b="1" dirty="0" smtClean="0">
                <a:solidFill>
                  <a:srgbClr val="0070C0"/>
                </a:solidFill>
              </a:rPr>
              <a:t>２０１０年</a:t>
            </a:r>
            <a:r>
              <a:rPr lang="ja-JP" altLang="en-US" sz="2200" dirty="0" smtClean="0">
                <a:solidFill>
                  <a:srgbClr val="000000"/>
                </a:solidFill>
              </a:rPr>
              <a:t>　　</a:t>
            </a:r>
            <a:r>
              <a:rPr lang="ja-JP" altLang="en-US" sz="2200" dirty="0" smtClean="0">
                <a:solidFill>
                  <a:srgbClr val="FF0000"/>
                </a:solidFill>
              </a:rPr>
              <a:t>氷の密度</a:t>
            </a:r>
            <a:r>
              <a:rPr lang="ja-JP" altLang="en-US" sz="2200" dirty="0" smtClean="0">
                <a:solidFill>
                  <a:srgbClr val="000000"/>
                </a:solidFill>
              </a:rPr>
              <a:t>を測定しなさい。</a:t>
            </a:r>
            <a:endParaRPr lang="en-US" altLang="ja-JP" sz="2200" dirty="0" smtClean="0">
              <a:solidFill>
                <a:srgbClr val="000000"/>
              </a:solidFill>
            </a:endParaRPr>
          </a:p>
          <a:p>
            <a:pPr eaLnBrk="1" fontAlgn="base" hangingPunct="1">
              <a:lnSpc>
                <a:spcPts val="33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2200" b="1" dirty="0" smtClean="0">
                <a:solidFill>
                  <a:srgbClr val="0070C0"/>
                </a:solidFill>
              </a:rPr>
              <a:t>２０１１年</a:t>
            </a:r>
            <a:r>
              <a:rPr lang="ja-JP" altLang="en-US" sz="2200" dirty="0" smtClean="0">
                <a:solidFill>
                  <a:srgbClr val="000000"/>
                </a:solidFill>
              </a:rPr>
              <a:t>　　</a:t>
            </a:r>
            <a:r>
              <a:rPr lang="ja-JP" altLang="en-US" sz="2200" dirty="0" smtClean="0">
                <a:solidFill>
                  <a:srgbClr val="FF0000"/>
                </a:solidFill>
              </a:rPr>
              <a:t>大気圧</a:t>
            </a:r>
            <a:r>
              <a:rPr lang="ja-JP" altLang="en-US" sz="2200" dirty="0" smtClean="0">
                <a:solidFill>
                  <a:srgbClr val="000000"/>
                </a:solidFill>
              </a:rPr>
              <a:t>を測定しなさい。</a:t>
            </a:r>
            <a:endParaRPr lang="en-US" altLang="ja-JP" sz="2200" b="1" dirty="0" smtClean="0">
              <a:solidFill>
                <a:srgbClr val="FF0000"/>
              </a:solidFill>
            </a:endParaRPr>
          </a:p>
          <a:p>
            <a:pPr eaLnBrk="1" fontAlgn="base" hangingPunct="1">
              <a:lnSpc>
                <a:spcPts val="33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2200" b="1" dirty="0" smtClean="0">
                <a:solidFill>
                  <a:srgbClr val="0070C0"/>
                </a:solidFill>
              </a:rPr>
              <a:t>２０１２年</a:t>
            </a:r>
            <a:r>
              <a:rPr lang="ja-JP" altLang="en-US" sz="2200" dirty="0">
                <a:solidFill>
                  <a:srgbClr val="000000"/>
                </a:solidFill>
              </a:rPr>
              <a:t>　</a:t>
            </a:r>
            <a:r>
              <a:rPr lang="ja-JP" altLang="en-US" sz="2200" dirty="0" smtClean="0">
                <a:solidFill>
                  <a:srgbClr val="000000"/>
                </a:solidFill>
              </a:rPr>
              <a:t>　</a:t>
            </a:r>
            <a:r>
              <a:rPr lang="ja-JP" altLang="en-US" sz="2200" dirty="0" smtClean="0">
                <a:solidFill>
                  <a:srgbClr val="FF0000"/>
                </a:solidFill>
              </a:rPr>
              <a:t>音速</a:t>
            </a:r>
            <a:r>
              <a:rPr lang="ja-JP" altLang="en-US" sz="2200" dirty="0" smtClean="0">
                <a:solidFill>
                  <a:srgbClr val="000000"/>
                </a:solidFill>
              </a:rPr>
              <a:t>を測定しなさい。</a:t>
            </a:r>
            <a:endParaRPr lang="en-US" altLang="ja-JP" sz="2200" dirty="0" smtClean="0">
              <a:solidFill>
                <a:srgbClr val="000000"/>
              </a:solidFill>
            </a:endParaRPr>
          </a:p>
          <a:p>
            <a:pPr eaLnBrk="1" fontAlgn="base" hangingPunct="1">
              <a:lnSpc>
                <a:spcPts val="33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2200" b="1" dirty="0" smtClean="0">
                <a:solidFill>
                  <a:srgbClr val="0070C0"/>
                </a:solidFill>
              </a:rPr>
              <a:t>２０１３年</a:t>
            </a:r>
            <a:r>
              <a:rPr lang="ja-JP" altLang="en-US" sz="2200" dirty="0">
                <a:solidFill>
                  <a:srgbClr val="000000"/>
                </a:solidFill>
              </a:rPr>
              <a:t>　　</a:t>
            </a:r>
            <a:r>
              <a:rPr lang="ja-JP" altLang="en-US" sz="2200" dirty="0" smtClean="0">
                <a:solidFill>
                  <a:srgbClr val="FF0000"/>
                </a:solidFill>
              </a:rPr>
              <a:t>温度計</a:t>
            </a:r>
            <a:r>
              <a:rPr lang="ja-JP" altLang="en-US" sz="2200" dirty="0" smtClean="0">
                <a:solidFill>
                  <a:srgbClr val="000000"/>
                </a:solidFill>
              </a:rPr>
              <a:t>を作ってみよう。</a:t>
            </a:r>
            <a:endParaRPr lang="en-US" altLang="ja-JP" sz="2200" dirty="0">
              <a:solidFill>
                <a:srgbClr val="000000"/>
              </a:solidFill>
            </a:endParaRPr>
          </a:p>
          <a:p>
            <a:pPr eaLnBrk="1" fontAlgn="base" hangingPunct="1">
              <a:lnSpc>
                <a:spcPts val="33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2200" b="1" dirty="0" smtClean="0">
                <a:solidFill>
                  <a:srgbClr val="0070C0"/>
                </a:solidFill>
              </a:rPr>
              <a:t>２０１４年</a:t>
            </a:r>
            <a:r>
              <a:rPr lang="ja-JP" altLang="en-US" sz="2200" dirty="0">
                <a:solidFill>
                  <a:srgbClr val="000000"/>
                </a:solidFill>
              </a:rPr>
              <a:t>　　</a:t>
            </a:r>
            <a:r>
              <a:rPr lang="ja-JP" altLang="en-US" sz="2200" dirty="0" smtClean="0">
                <a:solidFill>
                  <a:srgbClr val="000000"/>
                </a:solidFill>
              </a:rPr>
              <a:t>水溶液の</a:t>
            </a:r>
            <a:r>
              <a:rPr lang="ja-JP" altLang="en-US" sz="2200" dirty="0" smtClean="0">
                <a:solidFill>
                  <a:srgbClr val="FF0000"/>
                </a:solidFill>
              </a:rPr>
              <a:t>屈折率</a:t>
            </a:r>
            <a:r>
              <a:rPr lang="ja-JP" altLang="en-US" sz="2200" dirty="0" smtClean="0">
                <a:solidFill>
                  <a:srgbClr val="000000"/>
                </a:solidFill>
              </a:rPr>
              <a:t>を求めよう。</a:t>
            </a:r>
            <a:endParaRPr lang="en-US" altLang="ja-JP" sz="2200" dirty="0">
              <a:solidFill>
                <a:srgbClr val="000000"/>
              </a:solidFill>
            </a:endParaRPr>
          </a:p>
          <a:p>
            <a:pPr eaLnBrk="1" fontAlgn="base" hangingPunct="1">
              <a:lnSpc>
                <a:spcPts val="3300"/>
              </a:lnSpc>
              <a:spcBef>
                <a:spcPct val="0"/>
              </a:spcBef>
              <a:spcAft>
                <a:spcPct val="0"/>
              </a:spcAft>
            </a:pPr>
            <a:endParaRPr lang="en-US" altLang="ja-JP" sz="2200" dirty="0">
              <a:solidFill>
                <a:srgbClr val="000000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844514" y="97468"/>
            <a:ext cx="73998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800" b="1" kern="0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物理</a:t>
            </a:r>
            <a:r>
              <a:rPr lang="ja-JP" altLang="en-US" sz="2800" b="1" kern="0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チャレンジ 第１チャレンジ実験レポート課題</a:t>
            </a:r>
            <a:endParaRPr lang="ja-JP" altLang="en-US" sz="28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808080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831080"/>
            <a:ext cx="2252258" cy="169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35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838446" y="188640"/>
            <a:ext cx="74671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800" dirty="0" smtClean="0">
                <a:solidFill>
                  <a:prstClr val="black"/>
                </a:solidFill>
              </a:rPr>
              <a:t>第１チャレンジ（２０１３年）</a:t>
            </a:r>
            <a:endParaRPr lang="en-US" altLang="ja-JP" sz="2800" dirty="0" smtClean="0">
              <a:solidFill>
                <a:prstClr val="black"/>
              </a:solidFill>
            </a:endParaRPr>
          </a:p>
          <a:p>
            <a:pPr algn="ctr"/>
            <a:r>
              <a:rPr lang="ja-JP" altLang="en-US" sz="2800" dirty="0" smtClean="0">
                <a:solidFill>
                  <a:prstClr val="black"/>
                </a:solidFill>
              </a:rPr>
              <a:t>理論コンテストと実験課題レポートの成績の関係</a:t>
            </a:r>
            <a:endParaRPr lang="ja-JP" altLang="en-US" sz="2800" dirty="0">
              <a:solidFill>
                <a:prstClr val="black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4" y="1340768"/>
            <a:ext cx="8241792" cy="508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21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871360" y="260648"/>
            <a:ext cx="5004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>
                <a:solidFill>
                  <a:srgbClr val="0070C0"/>
                </a:solidFill>
              </a:rPr>
              <a:t>良い実験レポートを書くには</a:t>
            </a:r>
            <a:endParaRPr lang="ja-JP" altLang="en-US" sz="3200" dirty="0">
              <a:solidFill>
                <a:srgbClr val="0070C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55576" y="1003513"/>
            <a:ext cx="8064896" cy="5593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ja-JP" altLang="en-US" sz="2800" dirty="0" smtClean="0">
                <a:solidFill>
                  <a:prstClr val="black"/>
                </a:solidFill>
              </a:rPr>
              <a:t>１．セクションにわけて書く</a:t>
            </a:r>
            <a:endParaRPr lang="en-US" altLang="ja-JP" sz="2800" dirty="0" smtClean="0">
              <a:solidFill>
                <a:prstClr val="black"/>
              </a:solidFill>
            </a:endParaRPr>
          </a:p>
          <a:p>
            <a:pPr>
              <a:lnSpc>
                <a:spcPts val="3300"/>
              </a:lnSpc>
            </a:pPr>
            <a:r>
              <a:rPr lang="ja-JP" altLang="en-US" sz="2400" dirty="0">
                <a:solidFill>
                  <a:prstClr val="black"/>
                </a:solidFill>
              </a:rPr>
              <a:t>　</a:t>
            </a:r>
            <a:r>
              <a:rPr lang="ja-JP" altLang="en-US" sz="2400" dirty="0" smtClean="0">
                <a:solidFill>
                  <a:prstClr val="black"/>
                </a:solidFill>
              </a:rPr>
              <a:t>　</a:t>
            </a:r>
            <a:r>
              <a:rPr lang="ja-JP" altLang="en-US" sz="2400" b="1" dirty="0" smtClean="0">
                <a:solidFill>
                  <a:prstClr val="black"/>
                </a:solidFill>
              </a:rPr>
              <a:t>（１）</a:t>
            </a:r>
            <a:r>
              <a:rPr lang="ja-JP" altLang="en-US" sz="2400" b="1" dirty="0" smtClean="0">
                <a:solidFill>
                  <a:srgbClr val="FF0000"/>
                </a:solidFill>
              </a:rPr>
              <a:t>実験の目的</a:t>
            </a:r>
            <a:r>
              <a:rPr lang="ja-JP" altLang="en-US" sz="2400" dirty="0" smtClean="0">
                <a:solidFill>
                  <a:prstClr val="black"/>
                </a:solidFill>
              </a:rPr>
              <a:t>　</a:t>
            </a:r>
            <a:r>
              <a:rPr lang="ja-JP" altLang="en-US" sz="2000" dirty="0" smtClean="0">
                <a:solidFill>
                  <a:prstClr val="black"/>
                </a:solidFill>
              </a:rPr>
              <a:t>実験が終わってから書く。自分なりの視点。</a:t>
            </a:r>
            <a:endParaRPr lang="en-US" altLang="ja-JP" sz="2000" dirty="0" smtClean="0">
              <a:solidFill>
                <a:prstClr val="black"/>
              </a:solidFill>
            </a:endParaRPr>
          </a:p>
          <a:p>
            <a:pPr>
              <a:lnSpc>
                <a:spcPts val="3300"/>
              </a:lnSpc>
            </a:pPr>
            <a:r>
              <a:rPr lang="ja-JP" altLang="en-US" sz="2400" dirty="0">
                <a:solidFill>
                  <a:prstClr val="black"/>
                </a:solidFill>
              </a:rPr>
              <a:t>　</a:t>
            </a:r>
            <a:r>
              <a:rPr lang="ja-JP" altLang="en-US" sz="2400" dirty="0" smtClean="0">
                <a:solidFill>
                  <a:prstClr val="black"/>
                </a:solidFill>
              </a:rPr>
              <a:t>　</a:t>
            </a:r>
            <a:r>
              <a:rPr lang="ja-JP" altLang="en-US" sz="2400" b="1" dirty="0" smtClean="0">
                <a:solidFill>
                  <a:prstClr val="black"/>
                </a:solidFill>
              </a:rPr>
              <a:t>（２）</a:t>
            </a:r>
            <a:r>
              <a:rPr lang="ja-JP" altLang="en-US" sz="2400" b="1" dirty="0" smtClean="0">
                <a:solidFill>
                  <a:srgbClr val="FF0000"/>
                </a:solidFill>
              </a:rPr>
              <a:t>実験手法</a:t>
            </a:r>
            <a:r>
              <a:rPr lang="ja-JP" altLang="en-US" sz="2400" dirty="0" smtClean="0">
                <a:solidFill>
                  <a:prstClr val="black"/>
                </a:solidFill>
              </a:rPr>
              <a:t>　他の人が同じ実験ができる情報。写真や図。</a:t>
            </a:r>
            <a:endParaRPr lang="en-US" altLang="ja-JP" sz="2400" dirty="0" smtClean="0">
              <a:solidFill>
                <a:prstClr val="black"/>
              </a:solidFill>
            </a:endParaRPr>
          </a:p>
          <a:p>
            <a:pPr>
              <a:lnSpc>
                <a:spcPts val="3300"/>
              </a:lnSpc>
            </a:pPr>
            <a:r>
              <a:rPr lang="ja-JP" altLang="en-US" sz="2400" dirty="0">
                <a:solidFill>
                  <a:prstClr val="black"/>
                </a:solidFill>
              </a:rPr>
              <a:t>　</a:t>
            </a:r>
            <a:r>
              <a:rPr lang="ja-JP" altLang="en-US" sz="2400" dirty="0" smtClean="0">
                <a:solidFill>
                  <a:prstClr val="black"/>
                </a:solidFill>
              </a:rPr>
              <a:t>　</a:t>
            </a:r>
            <a:r>
              <a:rPr lang="ja-JP" altLang="en-US" sz="2400" b="1" dirty="0" smtClean="0">
                <a:solidFill>
                  <a:prstClr val="black"/>
                </a:solidFill>
              </a:rPr>
              <a:t>（３）</a:t>
            </a:r>
            <a:r>
              <a:rPr lang="ja-JP" altLang="en-US" sz="2400" b="1" dirty="0" smtClean="0">
                <a:solidFill>
                  <a:srgbClr val="FF0000"/>
                </a:solidFill>
              </a:rPr>
              <a:t>実験結果</a:t>
            </a:r>
            <a:r>
              <a:rPr lang="ja-JP" altLang="en-US" sz="2400" dirty="0" smtClean="0">
                <a:solidFill>
                  <a:prstClr val="black"/>
                </a:solidFill>
              </a:rPr>
              <a:t>　データの羅列ではなく、グラフを活用。</a:t>
            </a:r>
            <a:endParaRPr lang="en-US" altLang="ja-JP" sz="2400" dirty="0" smtClean="0">
              <a:solidFill>
                <a:prstClr val="black"/>
              </a:solidFill>
            </a:endParaRPr>
          </a:p>
          <a:p>
            <a:pPr>
              <a:lnSpc>
                <a:spcPts val="3300"/>
              </a:lnSpc>
            </a:pPr>
            <a:r>
              <a:rPr lang="ja-JP" altLang="en-US" sz="2400" dirty="0">
                <a:solidFill>
                  <a:prstClr val="black"/>
                </a:solidFill>
              </a:rPr>
              <a:t>　</a:t>
            </a:r>
            <a:r>
              <a:rPr lang="ja-JP" altLang="en-US" sz="2400" dirty="0" smtClean="0">
                <a:solidFill>
                  <a:prstClr val="black"/>
                </a:solidFill>
              </a:rPr>
              <a:t>　</a:t>
            </a:r>
            <a:r>
              <a:rPr lang="ja-JP" altLang="en-US" sz="2400" b="1" dirty="0" smtClean="0">
                <a:solidFill>
                  <a:prstClr val="black"/>
                </a:solidFill>
              </a:rPr>
              <a:t>（４）</a:t>
            </a:r>
            <a:r>
              <a:rPr lang="ja-JP" altLang="en-US" sz="2400" b="1" dirty="0" smtClean="0">
                <a:solidFill>
                  <a:srgbClr val="FF0000"/>
                </a:solidFill>
              </a:rPr>
              <a:t>考察</a:t>
            </a:r>
            <a:r>
              <a:rPr lang="ja-JP" altLang="en-US" sz="2400" dirty="0" smtClean="0">
                <a:solidFill>
                  <a:prstClr val="black"/>
                </a:solidFill>
              </a:rPr>
              <a:t>　何が分かったのか、わからなかったのか。</a:t>
            </a:r>
            <a:endParaRPr lang="en-US" altLang="ja-JP" sz="2400" dirty="0" smtClean="0">
              <a:solidFill>
                <a:prstClr val="black"/>
              </a:solidFill>
            </a:endParaRPr>
          </a:p>
          <a:p>
            <a:pPr>
              <a:lnSpc>
                <a:spcPts val="3300"/>
              </a:lnSpc>
            </a:pPr>
            <a:r>
              <a:rPr lang="ja-JP" altLang="en-US" sz="2400" dirty="0">
                <a:solidFill>
                  <a:prstClr val="black"/>
                </a:solidFill>
              </a:rPr>
              <a:t>　</a:t>
            </a:r>
            <a:r>
              <a:rPr lang="ja-JP" altLang="en-US" sz="2400" dirty="0" smtClean="0">
                <a:solidFill>
                  <a:prstClr val="black"/>
                </a:solidFill>
              </a:rPr>
              <a:t>　</a:t>
            </a:r>
            <a:r>
              <a:rPr lang="ja-JP" altLang="en-US" sz="2400" b="1" dirty="0" smtClean="0">
                <a:solidFill>
                  <a:prstClr val="black"/>
                </a:solidFill>
              </a:rPr>
              <a:t>（５）</a:t>
            </a:r>
            <a:r>
              <a:rPr lang="ja-JP" altLang="en-US" sz="2400" b="1" dirty="0" smtClean="0">
                <a:solidFill>
                  <a:srgbClr val="FF0000"/>
                </a:solidFill>
              </a:rPr>
              <a:t>結論</a:t>
            </a:r>
            <a:r>
              <a:rPr lang="ja-JP" altLang="en-US" sz="2400" dirty="0" smtClean="0">
                <a:solidFill>
                  <a:prstClr val="black"/>
                </a:solidFill>
              </a:rPr>
              <a:t>　「目的」に対応した結論。「結果」とは違う。</a:t>
            </a:r>
            <a:endParaRPr lang="en-US" altLang="ja-JP" sz="2400" dirty="0" smtClean="0">
              <a:solidFill>
                <a:prstClr val="black"/>
              </a:solidFill>
            </a:endParaRPr>
          </a:p>
          <a:p>
            <a:pPr>
              <a:lnSpc>
                <a:spcPts val="3300"/>
              </a:lnSpc>
            </a:pPr>
            <a:r>
              <a:rPr lang="ja-JP" altLang="en-US" sz="2400" dirty="0">
                <a:solidFill>
                  <a:prstClr val="black"/>
                </a:solidFill>
              </a:rPr>
              <a:t>　</a:t>
            </a:r>
            <a:r>
              <a:rPr lang="ja-JP" altLang="en-US" sz="2400" dirty="0" smtClean="0">
                <a:solidFill>
                  <a:prstClr val="black"/>
                </a:solidFill>
              </a:rPr>
              <a:t>　</a:t>
            </a:r>
            <a:r>
              <a:rPr lang="ja-JP" altLang="en-US" sz="2400" b="1" dirty="0" smtClean="0">
                <a:solidFill>
                  <a:prstClr val="black"/>
                </a:solidFill>
              </a:rPr>
              <a:t>（６）参考資料</a:t>
            </a:r>
            <a:r>
              <a:rPr lang="ja-JP" altLang="en-US" sz="2400" dirty="0" smtClean="0">
                <a:solidFill>
                  <a:prstClr val="black"/>
                </a:solidFill>
              </a:rPr>
              <a:t>、</a:t>
            </a:r>
            <a:r>
              <a:rPr lang="ja-JP" altLang="en-US" sz="2400" b="1" dirty="0" smtClean="0">
                <a:solidFill>
                  <a:prstClr val="black"/>
                </a:solidFill>
              </a:rPr>
              <a:t>（７）共同実験者</a:t>
            </a:r>
            <a:endParaRPr lang="en-US" altLang="ja-JP" sz="2400" b="1" dirty="0" smtClean="0">
              <a:solidFill>
                <a:prstClr val="black"/>
              </a:solidFill>
            </a:endParaRPr>
          </a:p>
          <a:p>
            <a:pPr>
              <a:lnSpc>
                <a:spcPts val="3300"/>
              </a:lnSpc>
            </a:pPr>
            <a:endParaRPr lang="en-US" altLang="ja-JP" sz="2800" dirty="0">
              <a:solidFill>
                <a:prstClr val="black"/>
              </a:solidFill>
            </a:endParaRPr>
          </a:p>
          <a:p>
            <a:pPr>
              <a:lnSpc>
                <a:spcPts val="3300"/>
              </a:lnSpc>
            </a:pPr>
            <a:r>
              <a:rPr lang="ja-JP" altLang="en-US" sz="2800" dirty="0" smtClean="0">
                <a:solidFill>
                  <a:prstClr val="black"/>
                </a:solidFill>
              </a:rPr>
              <a:t>２．</a:t>
            </a:r>
            <a:r>
              <a:rPr lang="ja-JP" altLang="en-US" sz="2800" dirty="0" smtClean="0">
                <a:solidFill>
                  <a:srgbClr val="FF0000"/>
                </a:solidFill>
              </a:rPr>
              <a:t>複数回</a:t>
            </a:r>
            <a:r>
              <a:rPr lang="ja-JP" altLang="en-US" sz="2800" dirty="0" smtClean="0">
                <a:solidFill>
                  <a:prstClr val="black"/>
                </a:solidFill>
              </a:rPr>
              <a:t>実験・測定する</a:t>
            </a:r>
            <a:endParaRPr lang="en-US" altLang="ja-JP" sz="2800" dirty="0">
              <a:solidFill>
                <a:prstClr val="black"/>
              </a:solidFill>
            </a:endParaRPr>
          </a:p>
          <a:p>
            <a:pPr>
              <a:lnSpc>
                <a:spcPts val="3300"/>
              </a:lnSpc>
            </a:pPr>
            <a:r>
              <a:rPr lang="ja-JP" altLang="en-US" sz="2800" dirty="0" smtClean="0">
                <a:solidFill>
                  <a:prstClr val="black"/>
                </a:solidFill>
              </a:rPr>
              <a:t>３．</a:t>
            </a:r>
            <a:r>
              <a:rPr lang="ja-JP" altLang="en-US" sz="2800" dirty="0" smtClean="0">
                <a:solidFill>
                  <a:srgbClr val="FF0000"/>
                </a:solidFill>
              </a:rPr>
              <a:t>条件を変えて</a:t>
            </a:r>
            <a:r>
              <a:rPr lang="ja-JP" altLang="en-US" sz="2800" dirty="0" smtClean="0">
                <a:solidFill>
                  <a:prstClr val="black"/>
                </a:solidFill>
              </a:rPr>
              <a:t>実験する</a:t>
            </a:r>
            <a:endParaRPr lang="en-US" altLang="ja-JP" sz="2800" dirty="0" smtClean="0">
              <a:solidFill>
                <a:prstClr val="black"/>
              </a:solidFill>
            </a:endParaRPr>
          </a:p>
          <a:p>
            <a:pPr>
              <a:lnSpc>
                <a:spcPts val="3300"/>
              </a:lnSpc>
            </a:pPr>
            <a:r>
              <a:rPr lang="ja-JP" altLang="en-US" sz="2800" dirty="0" smtClean="0">
                <a:solidFill>
                  <a:prstClr val="black"/>
                </a:solidFill>
              </a:rPr>
              <a:t>４．失敗したら、その原因を考え、装置・手法を改良</a:t>
            </a:r>
            <a:endParaRPr lang="en-US" altLang="ja-JP" sz="2800" dirty="0" smtClean="0">
              <a:solidFill>
                <a:prstClr val="black"/>
              </a:solidFill>
            </a:endParaRPr>
          </a:p>
          <a:p>
            <a:pPr>
              <a:lnSpc>
                <a:spcPts val="3300"/>
              </a:lnSpc>
            </a:pPr>
            <a:r>
              <a:rPr lang="ja-JP" altLang="en-US" sz="2800" dirty="0">
                <a:solidFill>
                  <a:prstClr val="black"/>
                </a:solidFill>
              </a:rPr>
              <a:t>　</a:t>
            </a:r>
            <a:r>
              <a:rPr lang="ja-JP" altLang="en-US" sz="2800" dirty="0" smtClean="0">
                <a:solidFill>
                  <a:prstClr val="black"/>
                </a:solidFill>
              </a:rPr>
              <a:t>　して再度トライし、</a:t>
            </a:r>
            <a:r>
              <a:rPr lang="ja-JP" altLang="en-US" sz="2800" dirty="0" smtClean="0">
                <a:solidFill>
                  <a:srgbClr val="FF0000"/>
                </a:solidFill>
              </a:rPr>
              <a:t>成功するまで実験</a:t>
            </a:r>
            <a:r>
              <a:rPr lang="ja-JP" altLang="en-US" sz="2800" dirty="0" smtClean="0">
                <a:solidFill>
                  <a:prstClr val="black"/>
                </a:solidFill>
              </a:rPr>
              <a:t>する。</a:t>
            </a:r>
            <a:endParaRPr lang="en-US" altLang="ja-JP" sz="2800" dirty="0">
              <a:solidFill>
                <a:prstClr val="black"/>
              </a:solidFill>
            </a:endParaRPr>
          </a:p>
          <a:p>
            <a:pPr>
              <a:lnSpc>
                <a:spcPts val="3300"/>
              </a:lnSpc>
            </a:pPr>
            <a:r>
              <a:rPr lang="ja-JP" altLang="en-US" sz="2800" dirty="0" smtClean="0">
                <a:solidFill>
                  <a:prstClr val="black"/>
                </a:solidFill>
              </a:rPr>
              <a:t>５．</a:t>
            </a:r>
            <a:r>
              <a:rPr lang="ja-JP" altLang="en-US" sz="2800" dirty="0">
                <a:solidFill>
                  <a:srgbClr val="FF0000"/>
                </a:solidFill>
              </a:rPr>
              <a:t>異なる方法</a:t>
            </a:r>
            <a:r>
              <a:rPr lang="ja-JP" altLang="en-US" sz="2800" dirty="0">
                <a:solidFill>
                  <a:prstClr val="black"/>
                </a:solidFill>
              </a:rPr>
              <a:t>で実験</a:t>
            </a:r>
          </a:p>
        </p:txBody>
      </p:sp>
    </p:spTree>
    <p:extLst>
      <p:ext uri="{BB962C8B-B14F-4D97-AF65-F5344CB8AC3E}">
        <p14:creationId xmlns:p14="http://schemas.microsoft.com/office/powerpoint/2010/main" val="92062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871360" y="260648"/>
            <a:ext cx="4868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>
                <a:solidFill>
                  <a:srgbClr val="0070C0"/>
                </a:solidFill>
              </a:rPr>
              <a:t>実験レポートの評価の観点</a:t>
            </a:r>
            <a:endParaRPr lang="ja-JP" altLang="en-US" sz="3200" dirty="0">
              <a:solidFill>
                <a:srgbClr val="0070C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83568" y="980728"/>
            <a:ext cx="813690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solidFill>
                  <a:prstClr val="black"/>
                </a:solidFill>
              </a:rPr>
              <a:t>１．</a:t>
            </a:r>
            <a:r>
              <a:rPr lang="ja-JP" altLang="en-US" sz="2800" dirty="0" smtClean="0">
                <a:solidFill>
                  <a:srgbClr val="FF0000"/>
                </a:solidFill>
              </a:rPr>
              <a:t>わかり易いレポート</a:t>
            </a:r>
            <a:endParaRPr lang="en-US" altLang="ja-JP" sz="2800" dirty="0" smtClean="0">
              <a:solidFill>
                <a:srgbClr val="FF0000"/>
              </a:solidFill>
            </a:endParaRPr>
          </a:p>
          <a:p>
            <a:endParaRPr lang="en-US" altLang="ja-JP" sz="2800" dirty="0" smtClean="0">
              <a:solidFill>
                <a:srgbClr val="FF0000"/>
              </a:solidFill>
            </a:endParaRPr>
          </a:p>
          <a:p>
            <a:r>
              <a:rPr lang="ja-JP" altLang="en-US" sz="2800" dirty="0">
                <a:solidFill>
                  <a:prstClr val="black"/>
                </a:solidFill>
              </a:rPr>
              <a:t>　</a:t>
            </a:r>
            <a:r>
              <a:rPr lang="ja-JP" altLang="en-US" sz="2800" dirty="0" smtClean="0">
                <a:solidFill>
                  <a:prstClr val="black"/>
                </a:solidFill>
              </a:rPr>
              <a:t>　・</a:t>
            </a:r>
            <a:r>
              <a:rPr lang="ja-JP" altLang="en-US" sz="2800" dirty="0" smtClean="0">
                <a:solidFill>
                  <a:srgbClr val="FF0000"/>
                </a:solidFill>
              </a:rPr>
              <a:t>図、写真、グラフの活用</a:t>
            </a:r>
            <a:r>
              <a:rPr lang="ja-JP" altLang="en-US" sz="2800" dirty="0" smtClean="0">
                <a:solidFill>
                  <a:prstClr val="black"/>
                </a:solidFill>
              </a:rPr>
              <a:t>。</a:t>
            </a:r>
            <a:endParaRPr lang="en-US" altLang="ja-JP" sz="2800" dirty="0" smtClean="0">
              <a:solidFill>
                <a:prstClr val="black"/>
              </a:solidFill>
            </a:endParaRPr>
          </a:p>
          <a:p>
            <a:r>
              <a:rPr lang="ja-JP" altLang="en-US" sz="2800" dirty="0">
                <a:solidFill>
                  <a:prstClr val="black"/>
                </a:solidFill>
              </a:rPr>
              <a:t>　</a:t>
            </a:r>
            <a:r>
              <a:rPr lang="ja-JP" altLang="en-US" sz="2800" dirty="0" smtClean="0">
                <a:solidFill>
                  <a:prstClr val="black"/>
                </a:solidFill>
              </a:rPr>
              <a:t>　・実験データの一覧表は効果的でない。</a:t>
            </a:r>
            <a:endParaRPr lang="en-US" altLang="ja-JP" sz="2800" dirty="0" smtClean="0">
              <a:solidFill>
                <a:prstClr val="black"/>
              </a:solidFill>
            </a:endParaRPr>
          </a:p>
          <a:p>
            <a:r>
              <a:rPr lang="ja-JP" altLang="en-US" sz="2800" dirty="0">
                <a:solidFill>
                  <a:prstClr val="black"/>
                </a:solidFill>
              </a:rPr>
              <a:t>　</a:t>
            </a:r>
            <a:r>
              <a:rPr lang="ja-JP" altLang="en-US" sz="2800" dirty="0" smtClean="0">
                <a:solidFill>
                  <a:prstClr val="black"/>
                </a:solidFill>
              </a:rPr>
              <a:t>　・エクセルグラフをそのまま</a:t>
            </a:r>
            <a:r>
              <a:rPr lang="en-US" altLang="ja-JP" sz="2800" dirty="0" smtClean="0">
                <a:solidFill>
                  <a:prstClr val="black"/>
                </a:solidFill>
              </a:rPr>
              <a:t>print out </a:t>
            </a:r>
            <a:r>
              <a:rPr lang="ja-JP" altLang="en-US" sz="2800" dirty="0" smtClean="0">
                <a:solidFill>
                  <a:prstClr val="black"/>
                </a:solidFill>
              </a:rPr>
              <a:t>はダメ。</a:t>
            </a:r>
            <a:endParaRPr lang="en-US" altLang="ja-JP" sz="2800" dirty="0" smtClean="0">
              <a:solidFill>
                <a:prstClr val="black"/>
              </a:solidFill>
            </a:endParaRPr>
          </a:p>
          <a:p>
            <a:r>
              <a:rPr lang="ja-JP" altLang="en-US" sz="2800" dirty="0">
                <a:solidFill>
                  <a:prstClr val="black"/>
                </a:solidFill>
              </a:rPr>
              <a:t>　</a:t>
            </a:r>
            <a:r>
              <a:rPr lang="ja-JP" altLang="en-US" sz="2800" dirty="0" smtClean="0">
                <a:solidFill>
                  <a:prstClr val="black"/>
                </a:solidFill>
              </a:rPr>
              <a:t>　　　　　縦軸、横軸の量、単位、目盛をしっかり書く。</a:t>
            </a:r>
            <a:endParaRPr lang="en-US" altLang="ja-JP" sz="2800" dirty="0" smtClean="0">
              <a:solidFill>
                <a:prstClr val="black"/>
              </a:solidFill>
            </a:endParaRPr>
          </a:p>
          <a:p>
            <a:r>
              <a:rPr lang="ja-JP" altLang="en-US" sz="2400" dirty="0">
                <a:solidFill>
                  <a:prstClr val="black"/>
                </a:solidFill>
              </a:rPr>
              <a:t>　</a:t>
            </a:r>
            <a:endParaRPr lang="en-US" altLang="ja-JP" sz="2800" dirty="0">
              <a:solidFill>
                <a:prstClr val="black"/>
              </a:solidFill>
            </a:endParaRPr>
          </a:p>
          <a:p>
            <a:r>
              <a:rPr lang="ja-JP" altLang="en-US" sz="2800" dirty="0" smtClean="0">
                <a:solidFill>
                  <a:prstClr val="black"/>
                </a:solidFill>
              </a:rPr>
              <a:t>２．</a:t>
            </a:r>
            <a:r>
              <a:rPr lang="ja-JP" altLang="en-US" sz="2800" dirty="0" smtClean="0">
                <a:solidFill>
                  <a:srgbClr val="FF0000"/>
                </a:solidFill>
              </a:rPr>
              <a:t>あなた自身の工夫を取り入れる</a:t>
            </a:r>
            <a:endParaRPr lang="en-US" altLang="ja-JP" sz="2800" dirty="0" smtClean="0">
              <a:solidFill>
                <a:srgbClr val="FF0000"/>
              </a:solidFill>
            </a:endParaRPr>
          </a:p>
          <a:p>
            <a:endParaRPr lang="en-US" altLang="ja-JP" sz="2800" dirty="0" smtClean="0">
              <a:solidFill>
                <a:srgbClr val="FF0000"/>
              </a:solidFill>
            </a:endParaRPr>
          </a:p>
          <a:p>
            <a:r>
              <a:rPr lang="ja-JP" altLang="en-US" sz="2800" dirty="0">
                <a:solidFill>
                  <a:srgbClr val="FF0000"/>
                </a:solidFill>
              </a:rPr>
              <a:t>　</a:t>
            </a:r>
            <a:r>
              <a:rPr lang="ja-JP" altLang="en-US" sz="2800" dirty="0" smtClean="0">
                <a:solidFill>
                  <a:srgbClr val="FF0000"/>
                </a:solidFill>
              </a:rPr>
              <a:t>　</a:t>
            </a:r>
            <a:r>
              <a:rPr lang="ja-JP" altLang="en-US" sz="2800" dirty="0" smtClean="0">
                <a:solidFill>
                  <a:prstClr val="black"/>
                </a:solidFill>
              </a:rPr>
              <a:t>・実験装置、手法、データ整理法</a:t>
            </a:r>
            <a:r>
              <a:rPr lang="en-US" altLang="ja-JP" sz="2800" dirty="0" smtClean="0">
                <a:solidFill>
                  <a:prstClr val="black"/>
                </a:solidFill>
              </a:rPr>
              <a:t>…</a:t>
            </a:r>
          </a:p>
          <a:p>
            <a:endParaRPr lang="en-US" altLang="ja-JP" sz="2400" dirty="0">
              <a:solidFill>
                <a:prstClr val="black"/>
              </a:solidFill>
            </a:endParaRPr>
          </a:p>
          <a:p>
            <a:r>
              <a:rPr lang="en-US" altLang="ja-JP" sz="2800" dirty="0" smtClean="0">
                <a:solidFill>
                  <a:prstClr val="black"/>
                </a:solidFill>
              </a:rPr>
              <a:t>【</a:t>
            </a:r>
            <a:r>
              <a:rPr lang="ja-JP" altLang="en-US" sz="2800" dirty="0" smtClean="0">
                <a:solidFill>
                  <a:prstClr val="black"/>
                </a:solidFill>
              </a:rPr>
              <a:t>注意</a:t>
            </a:r>
            <a:r>
              <a:rPr lang="en-US" altLang="ja-JP" sz="2800" dirty="0" smtClean="0">
                <a:solidFill>
                  <a:prstClr val="black"/>
                </a:solidFill>
              </a:rPr>
              <a:t>】</a:t>
            </a:r>
            <a:r>
              <a:rPr lang="ja-JP" altLang="en-US" sz="2800" dirty="0" smtClean="0">
                <a:solidFill>
                  <a:prstClr val="black"/>
                </a:solidFill>
              </a:rPr>
              <a:t>　友達・先生と相談しながら実験しても構わないが、レポートは自分自身の考え・言葉で書く。</a:t>
            </a:r>
            <a:endParaRPr lang="ja-JP" alt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59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77576"/>
            <a:ext cx="7388352" cy="429158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99"/>
          <a:stretch/>
        </p:blipFill>
        <p:spPr>
          <a:xfrm>
            <a:off x="2267744" y="4554511"/>
            <a:ext cx="6771904" cy="2258865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563888" y="6075"/>
            <a:ext cx="5544616" cy="1143001"/>
          </a:xfrm>
          <a:solidFill>
            <a:schemeClr val="bg1"/>
          </a:solidFill>
        </p:spPr>
        <p:txBody>
          <a:bodyPr/>
          <a:lstStyle/>
          <a:p>
            <a:pPr algn="l" eaLnBrk="1" hangingPunct="1"/>
            <a:r>
              <a:rPr lang="ja-JP" altLang="en-US" sz="3200" dirty="0" smtClean="0">
                <a:solidFill>
                  <a:srgbClr val="0000FF"/>
                </a:solidFill>
              </a:rPr>
              <a:t>音速を測定してみよう</a:t>
            </a:r>
            <a:r>
              <a:rPr lang="ja-JP" altLang="en-US" sz="3200" dirty="0" smtClean="0"/>
              <a:t/>
            </a:r>
            <a:br>
              <a:rPr lang="ja-JP" altLang="en-US" sz="3200" dirty="0" smtClean="0"/>
            </a:br>
            <a:r>
              <a:rPr lang="ja-JP" altLang="en-US" sz="2400" dirty="0" smtClean="0"/>
              <a:t>２０１２年物理チャレンジ（第１）実験問題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51520" y="6093296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茨城県立水戸第二高校</a:t>
            </a:r>
            <a:endParaRPr kumimoji="1" lang="en-US" altLang="ja-JP" dirty="0" smtClean="0"/>
          </a:p>
          <a:p>
            <a:r>
              <a:rPr lang="en-US" altLang="ja-JP" dirty="0"/>
              <a:t>3</a:t>
            </a:r>
            <a:r>
              <a:rPr lang="ja-JP" altLang="en-US" dirty="0" smtClean="0"/>
              <a:t>年生　田邊さん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1476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1" y="1124743"/>
            <a:ext cx="9056709" cy="4879323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179512" y="404664"/>
            <a:ext cx="88344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C00000"/>
                </a:solidFill>
              </a:rPr>
              <a:t>花火をビデオ撮影　</a:t>
            </a:r>
            <a:r>
              <a:rPr lang="ja-JP" altLang="en-US" sz="2800" dirty="0" smtClean="0">
                <a:solidFill>
                  <a:srgbClr val="C00000"/>
                </a:solidFill>
              </a:rPr>
              <a:t>⇒　コマ送りで音の遅れを正確に測定</a:t>
            </a:r>
            <a:endParaRPr kumimoji="1" lang="ja-JP" altLang="en-US" sz="2800" dirty="0">
              <a:solidFill>
                <a:srgbClr val="C00000"/>
              </a:solidFill>
            </a:endParaRPr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323528" y="1484784"/>
            <a:ext cx="0" cy="86409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/>
          <p:cNvCxnSpPr/>
          <p:nvPr/>
        </p:nvCxnSpPr>
        <p:spPr>
          <a:xfrm>
            <a:off x="5940152" y="1349875"/>
            <a:ext cx="0" cy="86409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251520" y="1412776"/>
            <a:ext cx="1244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chemeClr val="bg1"/>
                </a:solidFill>
              </a:rPr>
              <a:t>花火</a:t>
            </a:r>
            <a:r>
              <a:rPr lang="ja-JP" altLang="en-US" b="1" dirty="0" smtClean="0">
                <a:solidFill>
                  <a:schemeClr val="bg1"/>
                </a:solidFill>
              </a:rPr>
              <a:t>が開く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596747" y="1412776"/>
            <a:ext cx="147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solidFill>
                  <a:schemeClr val="bg1"/>
                </a:solidFill>
              </a:rPr>
              <a:t>音が聞こえる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11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09546"/>
            <a:ext cx="6571681" cy="6075838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323528" y="116632"/>
            <a:ext cx="76690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>
                <a:solidFill>
                  <a:srgbClr val="C00000"/>
                </a:solidFill>
              </a:rPr>
              <a:t>複数の花火を測定 ⇒ 平均値（と誤差、有効数字）</a:t>
            </a:r>
            <a:endParaRPr kumimoji="1" lang="ja-JP" altLang="en-US" sz="2800" dirty="0">
              <a:solidFill>
                <a:srgbClr val="C0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948264" y="994212"/>
            <a:ext cx="18646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 smtClean="0">
                <a:solidFill>
                  <a:srgbClr val="0070C0"/>
                </a:solidFill>
              </a:rPr>
              <a:t>身近な出来事・</a:t>
            </a:r>
            <a:endParaRPr kumimoji="1" lang="en-US" altLang="ja-JP" sz="2000" b="1" dirty="0" smtClean="0">
              <a:solidFill>
                <a:srgbClr val="0070C0"/>
              </a:solidFill>
            </a:endParaRPr>
          </a:p>
          <a:p>
            <a:r>
              <a:rPr kumimoji="1" lang="ja-JP" altLang="en-US" sz="2000" b="1" dirty="0" smtClean="0">
                <a:solidFill>
                  <a:srgbClr val="0070C0"/>
                </a:solidFill>
              </a:rPr>
              <a:t>現象を利用した</a:t>
            </a:r>
            <a:endParaRPr kumimoji="1" lang="en-US" altLang="ja-JP" sz="2000" b="1" dirty="0" smtClean="0">
              <a:solidFill>
                <a:srgbClr val="0070C0"/>
              </a:solidFill>
            </a:endParaRPr>
          </a:p>
          <a:p>
            <a:r>
              <a:rPr kumimoji="1" lang="ja-JP" altLang="en-US" sz="2000" b="1" dirty="0" smtClean="0">
                <a:solidFill>
                  <a:srgbClr val="0070C0"/>
                </a:solidFill>
              </a:rPr>
              <a:t>測定</a:t>
            </a:r>
            <a:endParaRPr kumimoji="1" lang="ja-JP" alt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43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 eaLnBrk="1" hangingPunct="1"/>
            <a:r>
              <a:rPr lang="ja-JP" altLang="en-US" sz="3200" dirty="0" smtClean="0">
                <a:solidFill>
                  <a:srgbClr val="0000FF"/>
                </a:solidFill>
              </a:rPr>
              <a:t>氷の密度</a:t>
            </a:r>
            <a:r>
              <a:rPr lang="en-US" altLang="ja-JP" sz="3200" i="1" dirty="0">
                <a:solidFill>
                  <a:srgbClr val="0000FF"/>
                </a:solidFill>
              </a:rPr>
              <a:t>ρ</a:t>
            </a:r>
            <a:r>
              <a:rPr lang="ja-JP" altLang="en-US" sz="3200" dirty="0" smtClean="0">
                <a:solidFill>
                  <a:srgbClr val="0000FF"/>
                </a:solidFill>
              </a:rPr>
              <a:t>を測定してみよう</a:t>
            </a:r>
            <a:r>
              <a:rPr lang="ja-JP" altLang="en-US" sz="3200" dirty="0" smtClean="0"/>
              <a:t/>
            </a:r>
            <a:br>
              <a:rPr lang="ja-JP" altLang="en-US" sz="3200" dirty="0" smtClean="0"/>
            </a:br>
            <a:r>
              <a:rPr lang="ja-JP" altLang="en-US" sz="2400" dirty="0" smtClean="0"/>
              <a:t>２０１０年物理チャレンジ（第１）実験問題</a:t>
            </a:r>
          </a:p>
        </p:txBody>
      </p:sp>
      <p:pic>
        <p:nvPicPr>
          <p:cNvPr id="60419" name="Picture 4" descr="２０１０チャレンジレポート２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96975"/>
            <a:ext cx="3743325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Text Box 5"/>
          <p:cNvSpPr txBox="1">
            <a:spLocks noChangeArrowheads="1"/>
          </p:cNvSpPr>
          <p:nvPr/>
        </p:nvSpPr>
        <p:spPr bwMode="auto">
          <a:xfrm>
            <a:off x="4211960" y="1052736"/>
            <a:ext cx="3530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ja-JP" altLang="en-US" sz="2800" dirty="0">
                <a:solidFill>
                  <a:srgbClr val="FF0000"/>
                </a:solidFill>
              </a:rPr>
              <a:t>液体の中に氷をいれ、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ja-JP" altLang="en-US" sz="2800" dirty="0" smtClean="0">
                <a:solidFill>
                  <a:srgbClr val="FF0000"/>
                </a:solidFill>
              </a:rPr>
              <a:t>体積</a:t>
            </a:r>
            <a:r>
              <a:rPr lang="en-US" altLang="ja-JP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ja-JP" altLang="en-US" sz="2800" dirty="0" smtClean="0">
                <a:solidFill>
                  <a:srgbClr val="FF0000"/>
                </a:solidFill>
              </a:rPr>
              <a:t>と質量</a:t>
            </a:r>
            <a:r>
              <a:rPr lang="en-US" altLang="ja-JP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ja-JP" altLang="en-US" sz="2800" dirty="0" smtClean="0">
                <a:solidFill>
                  <a:srgbClr val="FF0000"/>
                </a:solidFill>
              </a:rPr>
              <a:t>を</a:t>
            </a:r>
            <a:r>
              <a:rPr lang="ja-JP" altLang="en-US" sz="2800" dirty="0">
                <a:solidFill>
                  <a:srgbClr val="FF0000"/>
                </a:solidFill>
              </a:rPr>
              <a:t>測定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5"/>
          <a:stretch/>
        </p:blipFill>
        <p:spPr>
          <a:xfrm>
            <a:off x="5580459" y="2204864"/>
            <a:ext cx="3456037" cy="3751064"/>
          </a:xfrm>
          <a:prstGeom prst="rect">
            <a:avLst/>
          </a:prstGeom>
        </p:spPr>
      </p:pic>
      <p:sp>
        <p:nvSpPr>
          <p:cNvPr id="3" name="フリーフォーム 2"/>
          <p:cNvSpPr/>
          <p:nvPr/>
        </p:nvSpPr>
        <p:spPr>
          <a:xfrm>
            <a:off x="7596336" y="3501008"/>
            <a:ext cx="724619" cy="854016"/>
          </a:xfrm>
          <a:custGeom>
            <a:avLst/>
            <a:gdLst>
              <a:gd name="connsiteX0" fmla="*/ 241540 w 724619"/>
              <a:gd name="connsiteY0" fmla="*/ 0 h 854016"/>
              <a:gd name="connsiteX1" fmla="*/ 0 w 724619"/>
              <a:gd name="connsiteY1" fmla="*/ 345057 h 854016"/>
              <a:gd name="connsiteX2" fmla="*/ 181155 w 724619"/>
              <a:gd name="connsiteY2" fmla="*/ 776378 h 854016"/>
              <a:gd name="connsiteX3" fmla="*/ 621102 w 724619"/>
              <a:gd name="connsiteY3" fmla="*/ 854016 h 854016"/>
              <a:gd name="connsiteX4" fmla="*/ 724619 w 724619"/>
              <a:gd name="connsiteY4" fmla="*/ 483080 h 854016"/>
              <a:gd name="connsiteX5" fmla="*/ 690114 w 724619"/>
              <a:gd name="connsiteY5" fmla="*/ 129397 h 854016"/>
              <a:gd name="connsiteX6" fmla="*/ 241540 w 724619"/>
              <a:gd name="connsiteY6" fmla="*/ 0 h 85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4619" h="854016">
                <a:moveTo>
                  <a:pt x="241540" y="0"/>
                </a:moveTo>
                <a:lnTo>
                  <a:pt x="0" y="345057"/>
                </a:lnTo>
                <a:lnTo>
                  <a:pt x="181155" y="776378"/>
                </a:lnTo>
                <a:lnTo>
                  <a:pt x="621102" y="854016"/>
                </a:lnTo>
                <a:lnTo>
                  <a:pt x="724619" y="483080"/>
                </a:lnTo>
                <a:lnTo>
                  <a:pt x="690114" y="129397"/>
                </a:lnTo>
                <a:lnTo>
                  <a:pt x="241540" y="0"/>
                </a:lnTo>
                <a:close/>
              </a:path>
            </a:pathLst>
          </a:custGeom>
          <a:solidFill>
            <a:srgbClr val="0070C0">
              <a:alpha val="5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60421" name="Text Box 6"/>
          <p:cNvSpPr txBox="1">
            <a:spLocks noChangeArrowheads="1"/>
          </p:cNvSpPr>
          <p:nvPr/>
        </p:nvSpPr>
        <p:spPr bwMode="auto">
          <a:xfrm>
            <a:off x="4284663" y="2204864"/>
            <a:ext cx="2591593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ja-JP" altLang="en-US" sz="2400" dirty="0">
                <a:solidFill>
                  <a:srgbClr val="000000"/>
                </a:solidFill>
              </a:rPr>
              <a:t>液体：水より比重の軽い</a:t>
            </a:r>
            <a:r>
              <a:rPr lang="ja-JP" altLang="en-US" sz="2400" dirty="0" smtClean="0">
                <a:solidFill>
                  <a:srgbClr val="000000"/>
                </a:solidFill>
              </a:rPr>
              <a:t>もの（</a:t>
            </a:r>
            <a:r>
              <a:rPr lang="ja-JP" altLang="en-US" sz="2400" dirty="0">
                <a:solidFill>
                  <a:srgbClr val="000000"/>
                </a:solidFill>
              </a:rPr>
              <a:t>水には氷は完全に沈まない）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ja-JP" altLang="en-US" sz="2400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ja-JP" altLang="en-US" sz="2400" dirty="0">
                <a:solidFill>
                  <a:srgbClr val="000000"/>
                </a:solidFill>
              </a:rPr>
              <a:t>氷が融けないように、液体を冷却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ja-JP" altLang="en-US" sz="2400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ja-JP" altLang="en-US" sz="2400" dirty="0">
                <a:solidFill>
                  <a:srgbClr val="000000"/>
                </a:solidFill>
              </a:rPr>
              <a:t>体積：メスシリンダー（ビーカー</a:t>
            </a:r>
            <a:r>
              <a:rPr lang="ja-JP" altLang="en-US" sz="2400" dirty="0" smtClean="0">
                <a:solidFill>
                  <a:srgbClr val="000000"/>
                </a:solidFill>
              </a:rPr>
              <a:t>）</a:t>
            </a:r>
            <a:endParaRPr lang="ja-JP" altLang="en-US" sz="2400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ja-JP" altLang="en-US" sz="2400" dirty="0">
                <a:solidFill>
                  <a:srgbClr val="000000"/>
                </a:solidFill>
              </a:rPr>
              <a:t>質量：電子天秤、台</a:t>
            </a:r>
            <a:r>
              <a:rPr lang="ja-JP" altLang="en-US" sz="2400" dirty="0" smtClean="0">
                <a:solidFill>
                  <a:srgbClr val="000000"/>
                </a:solidFill>
              </a:rPr>
              <a:t>ばかり</a:t>
            </a:r>
            <a:endParaRPr lang="ja-JP" altLang="en-US" sz="2400" dirty="0">
              <a:solidFill>
                <a:srgbClr val="000000"/>
              </a:solidFill>
            </a:endParaRPr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1910029"/>
              </p:ext>
            </p:extLst>
          </p:nvPr>
        </p:nvGraphicFramePr>
        <p:xfrm>
          <a:off x="7812360" y="1122065"/>
          <a:ext cx="111760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数式" r:id="rId5" imgW="507780" imgH="393529" progId="Equation.3">
                  <p:embed/>
                </p:oleObj>
              </mc:Choice>
              <mc:Fallback>
                <p:oleObj name="数式" r:id="rId5" imgW="507780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2360" y="1122065"/>
                        <a:ext cx="1117600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913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942E-6 L -0.00017 0.063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3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317</Words>
  <Application>Microsoft Office PowerPoint</Application>
  <PresentationFormat>画面に合わせる (4:3)</PresentationFormat>
  <Paragraphs>133</Paragraphs>
  <Slides>13</Slides>
  <Notes>0</Notes>
  <HiddenSlides>0</HiddenSlides>
  <MMClips>0</MMClips>
  <ScaleCrop>false</ScaleCrop>
  <HeadingPairs>
    <vt:vector size="6" baseType="variant">
      <vt:variant>
        <vt:lpstr>テーマ</vt:lpstr>
      </vt:variant>
      <vt:variant>
        <vt:i4>3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7" baseType="lpstr">
      <vt:lpstr>Office ​​テーマ</vt:lpstr>
      <vt:lpstr>標準デザイン</vt:lpstr>
      <vt:lpstr>2_Office ​​テーマ</vt:lpstr>
      <vt:lpstr>数式</vt:lpstr>
      <vt:lpstr>プレチャレンジ  　　　at　宇都宮高校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音速を測定してみよう ２０１２年物理チャレンジ（第１）実験問題</vt:lpstr>
      <vt:lpstr>PowerPoint プレゼンテーション</vt:lpstr>
      <vt:lpstr>PowerPoint プレゼンテーション</vt:lpstr>
      <vt:lpstr>氷の密度ρを測定してみよう ２０１０年物理チャレンジ（第１）実験問題</vt:lpstr>
      <vt:lpstr>PowerPoint プレゼンテーション</vt:lpstr>
      <vt:lpstr>単振り子の周期を測定して重力加速度を測定してみよう （2005年第１チャレンジ実験問題）</vt:lpstr>
      <vt:lpstr>近似式の意味をよく考えてパラメータを設定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Windows ユーザー</dc:creator>
  <cp:lastModifiedBy>Windows ユーザー</cp:lastModifiedBy>
  <cp:revision>27</cp:revision>
  <cp:lastPrinted>2013-02-21T03:17:21Z</cp:lastPrinted>
  <dcterms:created xsi:type="dcterms:W3CDTF">2012-12-18T15:05:07Z</dcterms:created>
  <dcterms:modified xsi:type="dcterms:W3CDTF">2014-03-07T02:04:28Z</dcterms:modified>
</cp:coreProperties>
</file>