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7"/>
  </p:notesMasterIdLst>
  <p:sldIdLst>
    <p:sldId id="268" r:id="rId5"/>
    <p:sldId id="269" r:id="rId6"/>
    <p:sldId id="275" r:id="rId7"/>
    <p:sldId id="277" r:id="rId8"/>
    <p:sldId id="276" r:id="rId9"/>
    <p:sldId id="288" r:id="rId10"/>
    <p:sldId id="291" r:id="rId11"/>
    <p:sldId id="292" r:id="rId12"/>
    <p:sldId id="293" r:id="rId13"/>
    <p:sldId id="287" r:id="rId14"/>
    <p:sldId id="289" r:id="rId15"/>
    <p:sldId id="290" r:id="rId1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66"/>
    <a:srgbClr val="996600"/>
    <a:srgbClr val="008000"/>
    <a:srgbClr val="FFFF99"/>
    <a:srgbClr val="FF99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7.wmf"/><Relationship Id="rId5" Type="http://schemas.openxmlformats.org/officeDocument/2006/relationships/image" Target="../media/image20.w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3F8C2-0858-486C-B5D3-11FC0E569367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26E82-DFAD-4ACC-8040-ACBCA839E0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0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26E82-DFAD-4ACC-8040-ACBCA839E0E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82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78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04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99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B4885-AF79-459E-8AC6-A350B7278EA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3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5228A-C334-4A0D-94CA-0C7C691821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28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F8D66-6E59-4DF4-9569-9C6CAC707D5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71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7F48E-AD07-4FCF-918B-DD268804187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01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86479-049B-4BC1-976E-0D87EAC8D30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95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0077C-E943-47D1-9C5D-C4354F03BD1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9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A07C4-2D8E-4193-882F-1A4D49BF18A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88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18C90-C1D3-44B6-BBCC-57371271D20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8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506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41DC9-B3B6-4FD4-B7AD-FB3AB9A86B4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71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38916-E621-43B3-B714-4AAD54F2B0B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71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1FDDE-88B6-41BB-8767-093958D1470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5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F5551-28CE-4ECB-9F3C-C8FF3794D24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32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6AD6A-4346-4C99-8457-0D8A453262E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88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4C569-5965-4A7A-8F7D-6E5E8E574A2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8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CB2C8-888F-4188-82C5-943CF9DDE9F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23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7E419-A973-4F47-9F8C-03003E30B94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0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8253-4C66-4B01-AAB4-B0EC022E52D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40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72DAC-7E01-4FBB-8166-8E6C9F6704C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2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904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981C4-6C2B-4E81-A868-1B8457F384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43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A35AB-3DF4-4D5D-A01E-BEF0B4B53E2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35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58F3F-4C22-4564-B8F4-3288D8C30FA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19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72E5D-0A5C-40F5-BE2A-6FA746B9BC5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6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F5551-28CE-4ECB-9F3C-C8FF3794D24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42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6AD6A-4346-4C99-8457-0D8A453262E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16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4C569-5965-4A7A-8F7D-6E5E8E574A2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CB2C8-888F-4188-82C5-943CF9DDE9F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84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7E419-A973-4F47-9F8C-03003E30B94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24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8253-4C66-4B01-AAB4-B0EC022E52D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6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311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72DAC-7E01-4FBB-8166-8E6C9F6704C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32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981C4-6C2B-4E81-A868-1B8457F384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65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A35AB-3DF4-4D5D-A01E-BEF0B4B53E2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11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58F3F-4C22-4564-B8F4-3288D8C30FA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01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72E5D-0A5C-40F5-BE2A-6FA746B9BC5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3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73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71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1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085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243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741FD-1C44-42BC-B595-729245501F3C}" type="datetimeFigureOut">
              <a:rPr kumimoji="1" lang="ja-JP" altLang="en-US" smtClean="0"/>
              <a:t>2014/9/7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C684A-E956-4DCD-819A-87B2D3A12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37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B2145D-26D4-4BC3-8AC9-EB139A0CDBA4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2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4E759D-C5CD-491D-B79F-B69B7394C935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6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4E759D-C5CD-491D-B79F-B69B7394C935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.w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22.jpeg"/><Relationship Id="rId3" Type="http://schemas.openxmlformats.org/officeDocument/2006/relationships/image" Target="../media/image21.jpeg"/><Relationship Id="rId21" Type="http://schemas.openxmlformats.org/officeDocument/2006/relationships/image" Target="../media/image18.wmf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wmf"/><Relationship Id="rId25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23" Type="http://schemas.openxmlformats.org/officeDocument/2006/relationships/image" Target="../media/image19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5.wmf"/><Relationship Id="rId4" Type="http://schemas.openxmlformats.org/officeDocument/2006/relationships/image" Target="../media/image28.jp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836712"/>
            <a:ext cx="9001000" cy="1143000"/>
          </a:xfrm>
        </p:spPr>
        <p:txBody>
          <a:bodyPr/>
          <a:lstStyle/>
          <a:p>
            <a:pPr algn="l"/>
            <a:r>
              <a:rPr lang="ja-JP" altLang="en-US" sz="3200" b="1" dirty="0">
                <a:solidFill>
                  <a:srgbClr val="C00000"/>
                </a:solidFill>
                <a:latin typeface="HG丸ｺﾞｼｯｸM-PRO" pitchFamily="50" charset="-128"/>
                <a:ea typeface="HG丸ｺﾞｼｯｸM-PRO" pitchFamily="50" charset="-128"/>
              </a:rPr>
              <a:t>物理チャレンジ</a:t>
            </a:r>
            <a:r>
              <a:rPr lang="en-US" altLang="ja-JP" sz="3200" b="1" dirty="0">
                <a:solidFill>
                  <a:srgbClr val="C00000"/>
                </a:solidFill>
                <a:latin typeface="HG丸ｺﾞｼｯｸM-PRO" pitchFamily="50" charset="-128"/>
                <a:ea typeface="HG丸ｺﾞｼｯｸM-PRO" pitchFamily="50" charset="-128"/>
              </a:rPr>
              <a:t>2014</a:t>
            </a:r>
            <a:r>
              <a:rPr lang="ja-JP" altLang="en-US" sz="3200" b="1" dirty="0" smtClean="0">
                <a:solidFill>
                  <a:srgbClr val="C00000"/>
                </a:solidFill>
                <a:latin typeface="HG丸ｺﾞｼｯｸM-PRO" pitchFamily="50" charset="-128"/>
                <a:ea typeface="HG丸ｺﾞｼｯｸM-PRO" pitchFamily="50" charset="-128"/>
              </a:rPr>
              <a:t>報告 </a:t>
            </a:r>
            <a:r>
              <a:rPr lang="en-US" altLang="ja-JP" sz="3200" b="1" dirty="0" smtClean="0">
                <a:solidFill>
                  <a:srgbClr val="C00000"/>
                </a:solidFill>
                <a:latin typeface="HG丸ｺﾞｼｯｸM-PRO" pitchFamily="50" charset="-128"/>
                <a:ea typeface="HG丸ｺﾞｼｯｸM-PRO" pitchFamily="50" charset="-128"/>
              </a:rPr>
              <a:t>I</a:t>
            </a:r>
            <a:r>
              <a:rPr lang="ja-JP" altLang="en-US" sz="3200" b="1" dirty="0" smtClean="0">
                <a:solidFill>
                  <a:srgbClr val="C00000"/>
                </a:solidFill>
                <a:latin typeface="HG丸ｺﾞｼｯｸM-PRO" pitchFamily="50" charset="-128"/>
                <a:ea typeface="HG丸ｺﾞｼｯｸM-PRO" pitchFamily="50" charset="-128"/>
              </a:rPr>
              <a:t>：プレチャレンジ</a:t>
            </a:r>
            <a:endParaRPr lang="ja-JP" altLang="en-US" sz="3200" b="1" dirty="0">
              <a:solidFill>
                <a:srgbClr val="C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4149080"/>
            <a:ext cx="8352928" cy="2469082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z="2400" u="sng" dirty="0">
                <a:latin typeface="HG丸ｺﾞｼｯｸM-PRO" pitchFamily="50" charset="-128"/>
                <a:ea typeface="HG丸ｺﾞｼｯｸM-PRO" pitchFamily="50" charset="-128"/>
              </a:rPr>
              <a:t>長谷川修司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，原田勲</a:t>
            </a:r>
            <a:r>
              <a:rPr lang="en-US" altLang="zh-TW" sz="2400" baseline="30000" dirty="0">
                <a:latin typeface="HG丸ｺﾞｼｯｸM-PRO" pitchFamily="50" charset="-128"/>
                <a:ea typeface="HG丸ｺﾞｼｯｸM-PRO" pitchFamily="50" charset="-128"/>
              </a:rPr>
              <a:t>A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，近藤泰洋</a:t>
            </a:r>
            <a:r>
              <a:rPr lang="en-US" altLang="zh-TW" sz="2400" baseline="30000" dirty="0">
                <a:latin typeface="HG丸ｺﾞｼｯｸM-PRO" pitchFamily="50" charset="-128"/>
                <a:ea typeface="HG丸ｺﾞｼｯｸM-PRO" pitchFamily="50" charset="-128"/>
              </a:rPr>
              <a:t>B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，江尻有郷</a:t>
            </a:r>
            <a:r>
              <a:rPr lang="en-US" altLang="zh-TW" sz="2400" baseline="30000" dirty="0">
                <a:latin typeface="HG丸ｺﾞｼｯｸM-PRO" pitchFamily="50" charset="-128"/>
                <a:ea typeface="HG丸ｺﾞｼｯｸM-PRO" pitchFamily="50" charset="-128"/>
              </a:rPr>
              <a:t>C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，興治文子</a:t>
            </a:r>
            <a:r>
              <a:rPr lang="en-US" altLang="zh-TW" sz="2400" baseline="30000" dirty="0">
                <a:latin typeface="HG丸ｺﾞｼｯｸM-PRO" pitchFamily="50" charset="-128"/>
                <a:ea typeface="HG丸ｺﾞｼｯｸM-PRO" pitchFamily="50" charset="-128"/>
              </a:rPr>
              <a:t>D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</a:t>
            </a:r>
          </a:p>
          <a:p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近藤一史</a:t>
            </a:r>
            <a:r>
              <a:rPr lang="en-US" altLang="zh-TW" sz="2400" baseline="30000" dirty="0">
                <a:latin typeface="HG丸ｺﾞｼｯｸM-PRO" pitchFamily="50" charset="-128"/>
                <a:ea typeface="HG丸ｺﾞｼｯｸM-PRO" pitchFamily="50" charset="-128"/>
              </a:rPr>
              <a:t>E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，並木雅俊</a:t>
            </a:r>
            <a:r>
              <a:rPr lang="en-US" altLang="zh-TW" sz="2400" baseline="30000" dirty="0">
                <a:latin typeface="HG丸ｺﾞｼｯｸM-PRO" pitchFamily="50" charset="-128"/>
                <a:ea typeface="HG丸ｺﾞｼｯｸM-PRO" pitchFamily="50" charset="-128"/>
              </a:rPr>
              <a:t>F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，増子寛</a:t>
            </a:r>
            <a:r>
              <a:rPr lang="en-US" altLang="zh-TW" sz="2400" baseline="30000" dirty="0">
                <a:latin typeface="HG丸ｺﾞｼｯｸM-PRO" pitchFamily="50" charset="-128"/>
                <a:ea typeface="HG丸ｺﾞｼｯｸM-PRO" pitchFamily="50" charset="-128"/>
              </a:rPr>
              <a:t>G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，光岡薫</a:t>
            </a:r>
            <a:r>
              <a:rPr lang="en-US" altLang="zh-TW" sz="2400" baseline="30000" dirty="0">
                <a:latin typeface="HG丸ｺﾞｼｯｸM-PRO" pitchFamily="50" charset="-128"/>
                <a:ea typeface="HG丸ｺﾞｼｯｸM-PRO" pitchFamily="50" charset="-128"/>
              </a:rPr>
              <a:t>H</a:t>
            </a:r>
            <a:r>
              <a:rPr lang="zh-TW" altLang="en-US" sz="2400" dirty="0">
                <a:latin typeface="HG丸ｺﾞｼｯｸM-PRO" pitchFamily="50" charset="-128"/>
                <a:ea typeface="HG丸ｺﾞｼｯｸM-PRO" pitchFamily="50" charset="-128"/>
              </a:rPr>
              <a:t>，味野道信</a:t>
            </a:r>
            <a:r>
              <a:rPr lang="en-US" altLang="zh-TW" sz="2400" baseline="30000" dirty="0" smtClean="0">
                <a:latin typeface="HG丸ｺﾞｼｯｸM-PRO" pitchFamily="50" charset="-128"/>
                <a:ea typeface="HG丸ｺﾞｼｯｸM-PRO" pitchFamily="50" charset="-128"/>
              </a:rPr>
              <a:t>A</a:t>
            </a:r>
          </a:p>
          <a:p>
            <a:endParaRPr lang="en-US" altLang="zh-TW" sz="2000" dirty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東大理，岡山大理</a:t>
            </a:r>
            <a:r>
              <a:rPr lang="en-US" altLang="ja-JP" sz="2000" baseline="30000" dirty="0">
                <a:latin typeface="HG丸ｺﾞｼｯｸM-PRO" pitchFamily="50" charset="-128"/>
                <a:ea typeface="HG丸ｺﾞｼｯｸM-PRO" pitchFamily="50" charset="-128"/>
              </a:rPr>
              <a:t>A</a:t>
            </a:r>
            <a:r>
              <a:rPr lang="ja-JP" altLang="en-US" sz="2000" dirty="0" err="1">
                <a:latin typeface="HG丸ｺﾞｼｯｸM-PRO" pitchFamily="50" charset="-128"/>
                <a:ea typeface="HG丸ｺﾞｼｯｸM-PRO" pitchFamily="50" charset="-128"/>
              </a:rPr>
              <a:t>，</a:t>
            </a:r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元東北大工</a:t>
            </a:r>
            <a:r>
              <a:rPr lang="en-US" altLang="ja-JP" sz="2000" baseline="30000" dirty="0">
                <a:latin typeface="HG丸ｺﾞｼｯｸM-PRO" pitchFamily="50" charset="-128"/>
                <a:ea typeface="HG丸ｺﾞｼｯｸM-PRO" pitchFamily="50" charset="-128"/>
              </a:rPr>
              <a:t>B</a:t>
            </a:r>
            <a:r>
              <a:rPr lang="ja-JP" altLang="en-US" sz="2000" dirty="0" err="1">
                <a:latin typeface="HG丸ｺﾞｼｯｸM-PRO" pitchFamily="50" charset="-128"/>
                <a:ea typeface="HG丸ｺﾞｼｯｸM-PRO" pitchFamily="50" charset="-128"/>
              </a:rPr>
              <a:t>，</a:t>
            </a:r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元琉球大</a:t>
            </a:r>
            <a:r>
              <a:rPr lang="en-US" altLang="ja-JP" sz="2000" baseline="30000" dirty="0">
                <a:latin typeface="HG丸ｺﾞｼｯｸM-PRO" pitchFamily="50" charset="-128"/>
                <a:ea typeface="HG丸ｺﾞｼｯｸM-PRO" pitchFamily="50" charset="-128"/>
              </a:rPr>
              <a:t>C</a:t>
            </a:r>
            <a:r>
              <a:rPr lang="ja-JP" altLang="en-US" sz="2000" dirty="0" err="1">
                <a:latin typeface="HG丸ｺﾞｼｯｸM-PRO" pitchFamily="50" charset="-128"/>
                <a:ea typeface="HG丸ｺﾞｼｯｸM-PRO" pitchFamily="50" charset="-128"/>
              </a:rPr>
              <a:t>，</a:t>
            </a:r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新潟大教育</a:t>
            </a:r>
            <a:r>
              <a:rPr lang="en-US" altLang="ja-JP" sz="2000" baseline="30000" dirty="0">
                <a:latin typeface="HG丸ｺﾞｼｯｸM-PRO" pitchFamily="50" charset="-128"/>
                <a:ea typeface="HG丸ｺﾞｼｯｸM-PRO" pitchFamily="50" charset="-128"/>
              </a:rPr>
              <a:t>D</a:t>
            </a:r>
            <a:r>
              <a:rPr lang="ja-JP" altLang="en-US" sz="2000" dirty="0" err="1">
                <a:latin typeface="HG丸ｺﾞｼｯｸM-PRO" pitchFamily="50" charset="-128"/>
                <a:ea typeface="HG丸ｺﾞｼｯｸM-PRO" pitchFamily="50" charset="-128"/>
              </a:rPr>
              <a:t>，</a:t>
            </a:r>
            <a:endParaRPr lang="ja-JP" altLang="en-US" sz="2000" dirty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埼玉大教育</a:t>
            </a:r>
            <a:r>
              <a:rPr lang="en-US" altLang="ja-JP" sz="2000" baseline="30000" dirty="0">
                <a:latin typeface="HG丸ｺﾞｼｯｸM-PRO" pitchFamily="50" charset="-128"/>
                <a:ea typeface="HG丸ｺﾞｼｯｸM-PRO" pitchFamily="50" charset="-128"/>
              </a:rPr>
              <a:t>E</a:t>
            </a:r>
            <a:r>
              <a:rPr lang="ja-JP" altLang="en-US" sz="2000" dirty="0" err="1">
                <a:latin typeface="HG丸ｺﾞｼｯｸM-PRO" pitchFamily="50" charset="-128"/>
                <a:ea typeface="HG丸ｺﾞｼｯｸM-PRO" pitchFamily="50" charset="-128"/>
              </a:rPr>
              <a:t>，</a:t>
            </a:r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高千穂大</a:t>
            </a:r>
            <a:r>
              <a:rPr lang="en-US" altLang="ja-JP" sz="2000" baseline="30000" dirty="0">
                <a:latin typeface="HG丸ｺﾞｼｯｸM-PRO" pitchFamily="50" charset="-128"/>
                <a:ea typeface="HG丸ｺﾞｼｯｸM-PRO" pitchFamily="50" charset="-128"/>
              </a:rPr>
              <a:t>F</a:t>
            </a:r>
            <a:r>
              <a:rPr lang="ja-JP" altLang="en-US" sz="2000" dirty="0" err="1">
                <a:latin typeface="HG丸ｺﾞｼｯｸM-PRO" pitchFamily="50" charset="-128"/>
                <a:ea typeface="HG丸ｺﾞｼｯｸM-PRO" pitchFamily="50" charset="-128"/>
              </a:rPr>
              <a:t>，</a:t>
            </a:r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元麻布中高</a:t>
            </a:r>
            <a:r>
              <a:rPr lang="en-US" altLang="ja-JP" sz="2000" baseline="30000" dirty="0">
                <a:latin typeface="HG丸ｺﾞｼｯｸM-PRO" pitchFamily="50" charset="-128"/>
                <a:ea typeface="HG丸ｺﾞｼｯｸM-PRO" pitchFamily="50" charset="-128"/>
              </a:rPr>
              <a:t>G</a:t>
            </a:r>
            <a:r>
              <a:rPr lang="ja-JP" altLang="en-US" sz="2000" dirty="0" err="1">
                <a:latin typeface="HG丸ｺﾞｼｯｸM-PRO" pitchFamily="50" charset="-128"/>
                <a:ea typeface="HG丸ｺﾞｼｯｸM-PRO" pitchFamily="50" charset="-128"/>
              </a:rPr>
              <a:t>，</a:t>
            </a:r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バイオ情報</a:t>
            </a:r>
            <a:r>
              <a:rPr lang="en-US" altLang="ja-JP" sz="2000" baseline="30000" dirty="0">
                <a:latin typeface="HG丸ｺﾞｼｯｸM-PRO" pitchFamily="50" charset="-128"/>
                <a:ea typeface="HG丸ｺﾞｼｯｸM-PRO" pitchFamily="50" charset="-128"/>
              </a:rPr>
              <a:t>H</a:t>
            </a:r>
          </a:p>
          <a:p>
            <a:endParaRPr lang="en-US" altLang="zh-TW" sz="20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lang="ja-JP" altLang="en-US" sz="20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51520" y="118373"/>
            <a:ext cx="87856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日本物理学会 </a:t>
            </a:r>
            <a:r>
              <a:rPr lang="en-US" altLang="zh-CN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2014</a:t>
            </a:r>
            <a:r>
              <a:rPr lang="zh-CN" altLang="en-US" dirty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年秋季大会　</a:t>
            </a:r>
            <a:endParaRPr lang="en-US" altLang="zh-CN" dirty="0" smtClean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中部大学 </a:t>
            </a:r>
            <a:r>
              <a:rPr lang="en-US" altLang="zh-CN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2014</a:t>
            </a:r>
            <a:r>
              <a:rPr lang="zh-CN" altLang="en-US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年</a:t>
            </a:r>
            <a:r>
              <a:rPr lang="en-US" altLang="zh-CN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9</a:t>
            </a:r>
            <a:r>
              <a:rPr lang="zh-CN" altLang="en-US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月</a:t>
            </a:r>
            <a:r>
              <a:rPr lang="en-US" altLang="zh-CN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7</a:t>
            </a:r>
            <a:r>
              <a:rPr lang="zh-CN" altLang="en-US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日 </a:t>
            </a:r>
            <a:r>
              <a:rPr lang="en-US" altLang="ja-JP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7aAC-1 </a:t>
            </a:r>
            <a:r>
              <a:rPr lang="ja-JP" altLang="en-US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１</a:t>
            </a:r>
            <a:r>
              <a:rPr lang="en-US" altLang="ja-JP" dirty="0" smtClean="0">
                <a:solidFill>
                  <a:srgbClr val="000000"/>
                </a:solidFill>
                <a:latin typeface="HG丸ｺﾞｼｯｸM-PRO" pitchFamily="50" charset="-128"/>
                <a:ea typeface="HG丸ｺﾞｼｯｸM-PRO" pitchFamily="50" charset="-128"/>
              </a:rPr>
              <a:t>0 min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95536" y="2164794"/>
            <a:ext cx="49552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333399"/>
                </a:solidFill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NPO</a:t>
            </a:r>
            <a:r>
              <a:rPr lang="en-US" altLang="ja-JP" sz="2400" dirty="0" smtClean="0">
                <a:solidFill>
                  <a:srgbClr val="333399"/>
                </a:solidFill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2400" dirty="0" smtClean="0">
                <a:solidFill>
                  <a:srgbClr val="333399"/>
                </a:solidFill>
                <a:latin typeface="HG丸ｺﾞｼｯｸM-PRO" pitchFamily="50" charset="-128"/>
                <a:ea typeface="HG丸ｺﾞｼｯｸM-PRO" pitchFamily="50" charset="-128"/>
              </a:rPr>
              <a:t>物理オリンピック日本委員会</a:t>
            </a: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11113" y="1916832"/>
            <a:ext cx="9169399" cy="3706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11113" y="906464"/>
            <a:ext cx="9132887" cy="2256"/>
          </a:xfrm>
          <a:prstGeom prst="line">
            <a:avLst/>
          </a:prstGeom>
          <a:noFill/>
          <a:ln w="57150" cmpd="thickThin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 bwMode="auto">
          <a:xfrm>
            <a:off x="5399397" y="2164794"/>
            <a:ext cx="4357179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altLang="ja-JP" sz="2400" kern="0" dirty="0" smtClean="0">
                <a:solidFill>
                  <a:srgbClr val="FF6699"/>
                </a:solidFill>
              </a:rPr>
              <a:t>J</a:t>
            </a:r>
            <a:r>
              <a:rPr lang="en-US" altLang="ja-JP" sz="2400" kern="0" dirty="0" smtClean="0">
                <a:solidFill>
                  <a:schemeClr val="bg2">
                    <a:lumMod val="50000"/>
                  </a:schemeClr>
                </a:solidFill>
              </a:rPr>
              <a:t>apan </a:t>
            </a:r>
            <a:r>
              <a:rPr lang="en-US" altLang="ja-JP" sz="2400" kern="0" dirty="0" smtClean="0">
                <a:solidFill>
                  <a:srgbClr val="FF6699"/>
                </a:solidFill>
              </a:rPr>
              <a:t>Ph</a:t>
            </a:r>
            <a:r>
              <a:rPr lang="en-US" altLang="ja-JP" sz="2400" kern="0" dirty="0" smtClean="0">
                <a:solidFill>
                  <a:schemeClr val="bg2">
                    <a:lumMod val="50000"/>
                  </a:schemeClr>
                </a:solidFill>
              </a:rPr>
              <a:t>ysics </a:t>
            </a:r>
            <a:r>
              <a:rPr lang="en-US" altLang="ja-JP" sz="2400" kern="0" dirty="0" smtClean="0">
                <a:solidFill>
                  <a:srgbClr val="FF6699"/>
                </a:solidFill>
              </a:rPr>
              <a:t>O</a:t>
            </a:r>
            <a:r>
              <a:rPr lang="en-US" altLang="ja-JP" sz="2400" kern="0" dirty="0" smtClean="0">
                <a:solidFill>
                  <a:schemeClr val="bg2">
                    <a:lumMod val="50000"/>
                  </a:schemeClr>
                </a:solidFill>
              </a:rPr>
              <a:t>lympiad </a:t>
            </a:r>
            <a:endParaRPr lang="ja-JP" altLang="ja-JP" sz="2400" kern="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11" y="2825839"/>
            <a:ext cx="2700133" cy="8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179512" y="0"/>
            <a:ext cx="9252520" cy="22461866"/>
            <a:chOff x="179512" y="0"/>
            <a:chExt cx="9252520" cy="22461866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179512" y="0"/>
              <a:ext cx="9252520" cy="22461866"/>
              <a:chOff x="179512" y="0"/>
              <a:chExt cx="9252520" cy="22461866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0"/>
                <a:ext cx="9252520" cy="22461866"/>
              </a:xfrm>
              <a:prstGeom prst="rect">
                <a:avLst/>
              </a:prstGeom>
            </p:spPr>
          </p:pic>
          <p:cxnSp>
            <p:nvCxnSpPr>
              <p:cNvPr id="10" name="直線コネクタ 9"/>
              <p:cNvCxnSpPr/>
              <p:nvPr/>
            </p:nvCxnSpPr>
            <p:spPr bwMode="auto">
              <a:xfrm>
                <a:off x="1043608" y="19712100"/>
                <a:ext cx="7776864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xtLst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3" name="テキスト ボックス 12"/>
            <p:cNvSpPr txBox="1"/>
            <p:nvPr/>
          </p:nvSpPr>
          <p:spPr>
            <a:xfrm>
              <a:off x="179512" y="1934276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FF0000"/>
                  </a:solidFill>
                </a:rPr>
                <a:t>第５３回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0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217 -2.09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10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496944" cy="1143000"/>
          </a:xfrm>
        </p:spPr>
        <p:txBody>
          <a:bodyPr/>
          <a:lstStyle/>
          <a:p>
            <a:r>
              <a:rPr kumimoji="1" lang="ja-JP" altLang="en-US" sz="2800" dirty="0" smtClean="0">
                <a:solidFill>
                  <a:srgbClr val="996600"/>
                </a:solidFill>
              </a:rPr>
              <a:t>物理チャレンジ</a:t>
            </a:r>
            <a:r>
              <a:rPr kumimoji="1" lang="en-US" altLang="ja-JP" sz="2800" dirty="0" smtClean="0">
                <a:solidFill>
                  <a:srgbClr val="996600"/>
                </a:solidFill>
              </a:rPr>
              <a:t>10</a:t>
            </a:r>
            <a:r>
              <a:rPr kumimoji="1" lang="ja-JP" altLang="en-US" sz="2800" dirty="0" smtClean="0">
                <a:solidFill>
                  <a:srgbClr val="996600"/>
                </a:solidFill>
              </a:rPr>
              <a:t>周年記念 </a:t>
            </a:r>
            <a:r>
              <a:rPr kumimoji="1" lang="ja-JP" altLang="en-US" sz="4000" dirty="0" smtClean="0">
                <a:solidFill>
                  <a:srgbClr val="996600"/>
                </a:solidFill>
              </a:rPr>
              <a:t>ジュニアチャレンジ</a:t>
            </a:r>
            <a:endParaRPr kumimoji="1" lang="ja-JP" altLang="en-US" sz="4000" dirty="0">
              <a:solidFill>
                <a:srgbClr val="996600"/>
              </a:solidFill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6512" y="835124"/>
            <a:ext cx="9144000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19" y="3396056"/>
            <a:ext cx="4936293" cy="345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4539552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0" y="1052736"/>
            <a:ext cx="4608512" cy="21710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0070C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小学生親子対象の工作実験教室</a:t>
            </a:r>
            <a:endParaRPr lang="en-US" altLang="ja-JP" sz="2400" b="1" dirty="0" smtClean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７月２０（</a:t>
            </a:r>
            <a:r>
              <a:rPr lang="ja-JP" altLang="en-US" sz="2000" dirty="0" smtClean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仙台</a:t>
            </a: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）</a:t>
            </a:r>
            <a:r>
              <a:rPr lang="ja-JP" altLang="en-US" sz="2000" dirty="0" smtClean="0">
                <a:solidFill>
                  <a:srgbClr val="CC0066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電気で磁石を作ろう</a:t>
            </a:r>
            <a:endParaRPr lang="en-US" altLang="ja-JP" sz="2000" dirty="0" smtClean="0">
              <a:solidFill>
                <a:srgbClr val="CC0066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8</a:t>
            </a: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月</a:t>
            </a:r>
            <a:r>
              <a:rPr lang="en-US" altLang="ja-JP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19</a:t>
            </a: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日（</a:t>
            </a:r>
            <a:r>
              <a:rPr lang="ja-JP" altLang="en-US" sz="2000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岡山</a:t>
            </a:r>
            <a:r>
              <a:rPr lang="ja-JP" altLang="en-US" sz="2000" dirty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）</a:t>
            </a:r>
            <a:r>
              <a:rPr lang="ja-JP" altLang="en-US" sz="2000" dirty="0">
                <a:solidFill>
                  <a:srgbClr val="CC0066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風力発電で</a:t>
            </a:r>
            <a:r>
              <a:rPr lang="en-US" altLang="ja-JP" sz="2000" dirty="0">
                <a:solidFill>
                  <a:srgbClr val="CC0066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LED</a:t>
            </a:r>
            <a:r>
              <a:rPr lang="ja-JP" altLang="en-US" sz="2000" dirty="0">
                <a:solidFill>
                  <a:srgbClr val="CC0066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を</a:t>
            </a:r>
            <a:r>
              <a:rPr lang="ja-JP" altLang="en-US" sz="2000" dirty="0" smtClean="0">
                <a:solidFill>
                  <a:srgbClr val="CC0066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光ら</a:t>
            </a:r>
            <a:r>
              <a:rPr lang="ja-JP" altLang="en-US" sz="2000" dirty="0" err="1" smtClean="0">
                <a:solidFill>
                  <a:srgbClr val="CC0066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る</a:t>
            </a:r>
            <a:endParaRPr lang="en-US" altLang="ja-JP" sz="2000" dirty="0" smtClean="0">
              <a:solidFill>
                <a:srgbClr val="CC0066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10</a:t>
            </a: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月</a:t>
            </a:r>
            <a:r>
              <a:rPr lang="en-US" altLang="ja-JP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13</a:t>
            </a: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日（</a:t>
            </a:r>
            <a:r>
              <a:rPr lang="ja-JP" altLang="en-US" sz="2000" dirty="0" smtClean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東京</a:t>
            </a: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）</a:t>
            </a:r>
            <a:r>
              <a:rPr lang="ja-JP" altLang="en-US" sz="2000" dirty="0" smtClean="0">
                <a:solidFill>
                  <a:srgbClr val="CC0066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シャボン玉を凍らせる</a:t>
            </a:r>
            <a:endParaRPr lang="en-US" altLang="ja-JP" sz="2000" dirty="0" smtClean="0">
              <a:solidFill>
                <a:srgbClr val="CC0066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8</a:t>
            </a:r>
            <a:r>
              <a:rPr lang="ja-JP" altLang="en-US" sz="2000" dirty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月から（</a:t>
            </a:r>
            <a:r>
              <a:rPr lang="ja-JP" altLang="en-US" sz="2000" dirty="0">
                <a:solidFill>
                  <a:srgbClr val="FF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大阪</a:t>
            </a:r>
            <a:r>
              <a:rPr lang="ja-JP" altLang="en-US" sz="2000" dirty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市立科学館</a:t>
            </a: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）パネル展示</a:t>
            </a:r>
            <a:endParaRPr lang="ja-JP" altLang="en-US" sz="2000" dirty="0">
              <a:solidFill>
                <a:srgbClr val="0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5"/>
          <a:stretch/>
        </p:blipFill>
        <p:spPr>
          <a:xfrm>
            <a:off x="315346" y="4149080"/>
            <a:ext cx="3291734" cy="2223118"/>
          </a:xfrm>
          <a:prstGeom prst="rect">
            <a:avLst/>
          </a:prstGeom>
        </p:spPr>
      </p:pic>
      <p:sp>
        <p:nvSpPr>
          <p:cNvPr id="11" name="テキスト ボックス 2"/>
          <p:cNvSpPr txBox="1">
            <a:spLocks noChangeArrowheads="1"/>
          </p:cNvSpPr>
          <p:nvPr/>
        </p:nvSpPr>
        <p:spPr bwMode="auto">
          <a:xfrm>
            <a:off x="349285" y="4206363"/>
            <a:ext cx="25209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sz="1200" kern="1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岡島茂樹先生のサイエンスショー</a:t>
            </a: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 rot="19706846">
            <a:off x="821227" y="3534525"/>
            <a:ext cx="7436651" cy="541174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目指せ、</a:t>
            </a:r>
            <a:r>
              <a:rPr lang="en-US" altLang="ja-JP" sz="36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2022</a:t>
            </a:r>
            <a:r>
              <a:rPr lang="ja-JP" altLang="en-US" sz="36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年のオリンピック選手！</a:t>
            </a:r>
            <a:endParaRPr lang="en-US" altLang="ja-JP" sz="3600" b="1" dirty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401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062664" cy="1143000"/>
          </a:xfrm>
        </p:spPr>
        <p:txBody>
          <a:bodyPr/>
          <a:lstStyle/>
          <a:p>
            <a:r>
              <a:rPr kumimoji="1" lang="ja-JP" altLang="en-US" sz="4000" dirty="0" smtClean="0">
                <a:solidFill>
                  <a:srgbClr val="996600"/>
                </a:solidFill>
              </a:rPr>
              <a:t>プレチャレンジの重要性</a:t>
            </a:r>
            <a:endParaRPr kumimoji="1" lang="ja-JP" altLang="en-US" sz="4000" dirty="0">
              <a:solidFill>
                <a:srgbClr val="9966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8032" y="1268760"/>
            <a:ext cx="8892480" cy="4898132"/>
          </a:xfrm>
        </p:spPr>
        <p:txBody>
          <a:bodyPr/>
          <a:lstStyle/>
          <a:p>
            <a:pPr>
              <a:lnSpc>
                <a:spcPts val="3700"/>
              </a:lnSpc>
            </a:pPr>
            <a:r>
              <a:rPr lang="ja-JP" altLang="en-US" sz="4000" dirty="0" smtClean="0"/>
              <a:t>物理チャレンジ・物理オリンピック</a:t>
            </a:r>
            <a:endParaRPr lang="en-US" altLang="ja-JP" sz="4000" dirty="0" smtClean="0"/>
          </a:p>
          <a:p>
            <a:pPr marL="0" indent="0">
              <a:lnSpc>
                <a:spcPts val="3700"/>
              </a:lnSpc>
              <a:buNone/>
            </a:pPr>
            <a:r>
              <a:rPr lang="ja-JP" altLang="en-US" sz="4000" dirty="0" smtClean="0"/>
              <a:t>　　　「</a:t>
            </a:r>
            <a:r>
              <a:rPr lang="ja-JP" altLang="en-US" sz="4000" dirty="0" smtClean="0">
                <a:solidFill>
                  <a:srgbClr val="CC0066"/>
                </a:solidFill>
              </a:rPr>
              <a:t>トップをより高く</a:t>
            </a:r>
            <a:r>
              <a:rPr lang="ja-JP" altLang="en-US" sz="4000" dirty="0" smtClean="0"/>
              <a:t>」だけでなく、</a:t>
            </a:r>
            <a:endParaRPr lang="en-US" altLang="ja-JP" sz="4000" dirty="0" smtClean="0"/>
          </a:p>
          <a:p>
            <a:pPr marL="0" indent="0">
              <a:lnSpc>
                <a:spcPts val="3700"/>
              </a:lnSpc>
              <a:buNone/>
            </a:pPr>
            <a:r>
              <a:rPr lang="ja-JP" altLang="en-US" sz="4000" dirty="0" smtClean="0"/>
              <a:t>　　　「</a:t>
            </a:r>
            <a:r>
              <a:rPr lang="ja-JP" altLang="en-US" sz="4000" dirty="0" smtClean="0">
                <a:solidFill>
                  <a:srgbClr val="FF0000"/>
                </a:solidFill>
              </a:rPr>
              <a:t>裾をより広く</a:t>
            </a:r>
            <a:r>
              <a:rPr lang="ja-JP" altLang="en-US" sz="4000" dirty="0" smtClean="0"/>
              <a:t>！」</a:t>
            </a:r>
            <a:endParaRPr lang="en-US" altLang="ja-JP" sz="4000" dirty="0" smtClean="0"/>
          </a:p>
          <a:p>
            <a:pPr marL="0" indent="0">
              <a:lnSpc>
                <a:spcPts val="3700"/>
              </a:lnSpc>
              <a:buNone/>
            </a:pPr>
            <a:r>
              <a:rPr lang="ja-JP" altLang="en-US" sz="4000" dirty="0" smtClean="0"/>
              <a:t>　　　　</a:t>
            </a:r>
            <a:r>
              <a:rPr lang="ja-JP" altLang="en-US" sz="2400" dirty="0" smtClean="0">
                <a:solidFill>
                  <a:srgbClr val="0000FF"/>
                </a:solidFill>
              </a:rPr>
              <a:t>トップの高さは裾の広さに支えられている。</a:t>
            </a:r>
            <a:r>
              <a:rPr lang="en-US" altLang="ja-JP" sz="2400" dirty="0" smtClean="0">
                <a:solidFill>
                  <a:srgbClr val="0000FF"/>
                </a:solidFill>
              </a:rPr>
              <a:t/>
            </a:r>
            <a:br>
              <a:rPr lang="en-US" altLang="ja-JP" sz="2400" dirty="0" smtClean="0">
                <a:solidFill>
                  <a:srgbClr val="0000FF"/>
                </a:solidFill>
              </a:rPr>
            </a:br>
            <a:r>
              <a:rPr lang="ja-JP" altLang="en-US" sz="2400" dirty="0" smtClean="0">
                <a:solidFill>
                  <a:srgbClr val="0000FF"/>
                </a:solidFill>
              </a:rPr>
              <a:t>　　　　　　　オリンピック活動は決してエリート教育だけではない。</a:t>
            </a:r>
            <a:r>
              <a:rPr lang="en-US" altLang="ja-JP" sz="2400" dirty="0">
                <a:solidFill>
                  <a:srgbClr val="0000FF"/>
                </a:solidFill>
              </a:rPr>
              <a:t/>
            </a:r>
            <a:br>
              <a:rPr lang="en-US" altLang="ja-JP" sz="2400" dirty="0">
                <a:solidFill>
                  <a:srgbClr val="0000FF"/>
                </a:solidFill>
              </a:rPr>
            </a:br>
            <a:endParaRPr lang="en-US" altLang="ja-JP" sz="4000" dirty="0" smtClean="0"/>
          </a:p>
          <a:p>
            <a:pPr>
              <a:lnSpc>
                <a:spcPts val="3700"/>
              </a:lnSpc>
            </a:pPr>
            <a:r>
              <a:rPr kumimoji="1" lang="ja-JP" altLang="en-US" sz="3600" dirty="0" smtClean="0"/>
              <a:t>少年野球・サッカークラブのような</a:t>
            </a:r>
            <a:r>
              <a:rPr kumimoji="1" lang="ja-JP" altLang="en-US" sz="3600" dirty="0" smtClean="0">
                <a:solidFill>
                  <a:srgbClr val="CC0066"/>
                </a:solidFill>
              </a:rPr>
              <a:t>学校の</a:t>
            </a:r>
            <a:r>
              <a:rPr kumimoji="1" lang="en-US" altLang="ja-JP" sz="3600" dirty="0" smtClean="0">
                <a:solidFill>
                  <a:srgbClr val="CC0066"/>
                </a:solidFill>
              </a:rPr>
              <a:t/>
            </a:r>
            <a:br>
              <a:rPr kumimoji="1" lang="en-US" altLang="ja-JP" sz="3600" dirty="0" smtClean="0">
                <a:solidFill>
                  <a:srgbClr val="CC0066"/>
                </a:solidFill>
              </a:rPr>
            </a:br>
            <a:r>
              <a:rPr kumimoji="1" lang="ja-JP" altLang="en-US" sz="3600" dirty="0" smtClean="0">
                <a:solidFill>
                  <a:srgbClr val="CC0066"/>
                </a:solidFill>
              </a:rPr>
              <a:t>　　外での全国的な「物理クラブ」</a:t>
            </a:r>
            <a:endParaRPr lang="en-US" altLang="ja-JP" sz="3600" dirty="0">
              <a:solidFill>
                <a:srgbClr val="CC0066"/>
              </a:solidFill>
            </a:endParaRPr>
          </a:p>
          <a:p>
            <a:pPr marL="0" indent="0">
              <a:lnSpc>
                <a:spcPts val="3700"/>
              </a:lnSpc>
              <a:buNone/>
            </a:pPr>
            <a:r>
              <a:rPr kumimoji="1" lang="ja-JP" altLang="en-US" sz="2400" dirty="0" smtClean="0"/>
              <a:t>　　　　</a:t>
            </a:r>
            <a:r>
              <a:rPr kumimoji="1" lang="ja-JP" altLang="en-US" sz="2400" dirty="0" err="1" smtClean="0"/>
              <a:t>ー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HP</a:t>
            </a:r>
            <a:r>
              <a:rPr kumimoji="1" lang="ja-JP" altLang="en-US" sz="2400" dirty="0" smtClean="0"/>
              <a:t>：継続的な問題提示と解答解説</a:t>
            </a:r>
            <a:endParaRPr kumimoji="1" lang="en-US" altLang="ja-JP" sz="2400" dirty="0" smtClean="0"/>
          </a:p>
          <a:p>
            <a:pPr marL="0" indent="0">
              <a:lnSpc>
                <a:spcPts val="3700"/>
              </a:lnSpc>
              <a:buNone/>
            </a:pPr>
            <a:r>
              <a:rPr kumimoji="1" lang="ja-JP" altLang="en-US" sz="2400" dirty="0" smtClean="0"/>
              <a:t>　　　　</a:t>
            </a:r>
            <a:r>
              <a:rPr kumimoji="1" lang="ja-JP" altLang="en-US" sz="2400" dirty="0" err="1" smtClean="0"/>
              <a:t>ー</a:t>
            </a:r>
            <a:r>
              <a:rPr kumimoji="1" lang="ja-JP" altLang="en-US" sz="2400" dirty="0" smtClean="0"/>
              <a:t> 中学理科レベルからの物理の問題・解説集の刊行</a:t>
            </a:r>
            <a:endParaRPr kumimoji="1" lang="en-US" altLang="ja-JP" sz="2400" dirty="0" smtClean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5003" y="971600"/>
            <a:ext cx="9144000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2590056" cy="1143000"/>
          </a:xfrm>
        </p:spPr>
        <p:txBody>
          <a:bodyPr/>
          <a:lstStyle/>
          <a:p>
            <a:pPr algn="l"/>
            <a:r>
              <a:rPr kumimoji="1" lang="en-US" altLang="ja-JP" sz="2800" dirty="0" err="1" smtClean="0">
                <a:solidFill>
                  <a:srgbClr val="996600"/>
                </a:solidFill>
              </a:rPr>
              <a:t>JPhO</a:t>
            </a:r>
            <a:r>
              <a:rPr kumimoji="1" lang="ja-JP" altLang="en-US" sz="2800" dirty="0" smtClean="0">
                <a:solidFill>
                  <a:srgbClr val="996600"/>
                </a:solidFill>
              </a:rPr>
              <a:t>組織</a:t>
            </a:r>
            <a:endParaRPr kumimoji="1" lang="ja-JP" altLang="en-US" sz="2800" dirty="0">
              <a:solidFill>
                <a:srgbClr val="9966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79649" y="4592978"/>
            <a:ext cx="449940" cy="1627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1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1032" y="2708920"/>
            <a:ext cx="8712968" cy="4293096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ja-JP" altLang="en-US" sz="2800" dirty="0" smtClean="0">
                <a:solidFill>
                  <a:srgbClr val="C00000"/>
                </a:solidFill>
              </a:rPr>
              <a:t>各地の高校や教員研修センター</a:t>
            </a:r>
            <a:r>
              <a:rPr lang="ja-JP" altLang="en-US" sz="2800" dirty="0" smtClean="0"/>
              <a:t>などに</a:t>
            </a:r>
            <a:r>
              <a:rPr lang="en-US" altLang="ja-JP" sz="2800" dirty="0" err="1" smtClean="0"/>
              <a:t>JPhO</a:t>
            </a:r>
            <a:r>
              <a:rPr lang="ja-JP" altLang="en-US" sz="2800" dirty="0" smtClean="0"/>
              <a:t>委員が出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   </a:t>
            </a:r>
            <a:r>
              <a:rPr lang="ja-JP" altLang="en-US" sz="2800" dirty="0" smtClean="0"/>
              <a:t>向き、物理チャレンジ・オリンピックの紹介および出題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   </a:t>
            </a:r>
            <a:r>
              <a:rPr lang="ja-JP" altLang="en-US" sz="2800" dirty="0" smtClean="0"/>
              <a:t>問題の実習・解説などを行う。（</a:t>
            </a:r>
            <a:r>
              <a:rPr lang="ja-JP" altLang="en-US" sz="2800" dirty="0" smtClean="0">
                <a:solidFill>
                  <a:srgbClr val="CC0066"/>
                </a:solidFill>
              </a:rPr>
              <a:t>対象：中高生、教諭</a:t>
            </a:r>
            <a:r>
              <a:rPr lang="ja-JP" altLang="en-US" sz="2800" dirty="0" smtClean="0"/>
              <a:t>）</a:t>
            </a:r>
            <a:endParaRPr lang="en-US" altLang="ja-JP" sz="2800" dirty="0" smtClean="0"/>
          </a:p>
          <a:p>
            <a:pPr>
              <a:lnSpc>
                <a:spcPts val="3000"/>
              </a:lnSpc>
            </a:pPr>
            <a:r>
              <a:rPr kumimoji="1" lang="ja-JP" altLang="en-US" sz="2800" dirty="0" smtClean="0"/>
              <a:t>物理チャレンジの過去問を利用して：</a:t>
            </a:r>
            <a:endParaRPr kumimoji="1" lang="en-US" altLang="ja-JP" sz="2800" dirty="0" smtClean="0"/>
          </a:p>
          <a:p>
            <a:pPr marL="0" indent="0">
              <a:lnSpc>
                <a:spcPts val="3000"/>
              </a:lnSpc>
              <a:buNone/>
            </a:pPr>
            <a:r>
              <a:rPr kumimoji="1" lang="ja-JP" altLang="en-US" sz="2800" dirty="0" smtClean="0"/>
              <a:t>　　　・</a:t>
            </a:r>
            <a:r>
              <a:rPr kumimoji="1" lang="ja-JP" altLang="en-US" sz="2800" dirty="0" smtClean="0">
                <a:solidFill>
                  <a:srgbClr val="0000FF"/>
                </a:solidFill>
              </a:rPr>
              <a:t>理論演習</a:t>
            </a:r>
            <a:endParaRPr kumimoji="1" lang="en-US" altLang="ja-JP" sz="2800" dirty="0" smtClean="0">
              <a:solidFill>
                <a:srgbClr val="0000FF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kumimoji="1" lang="ja-JP" altLang="en-US" sz="2800" dirty="0" smtClean="0"/>
              <a:t>　　　・</a:t>
            </a:r>
            <a:r>
              <a:rPr kumimoji="1" lang="ja-JP" altLang="en-US" sz="2800" dirty="0" smtClean="0">
                <a:solidFill>
                  <a:srgbClr val="0000FF"/>
                </a:solidFill>
              </a:rPr>
              <a:t>実験レポートの書き方</a:t>
            </a:r>
            <a:endParaRPr kumimoji="1" lang="en-US" altLang="ja-JP" sz="2800" dirty="0" smtClean="0">
              <a:solidFill>
                <a:srgbClr val="0000FF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800" dirty="0" smtClean="0"/>
              <a:t>　　　・</a:t>
            </a:r>
            <a:r>
              <a:rPr lang="ja-JP" altLang="en-US" sz="2800" dirty="0" smtClean="0">
                <a:solidFill>
                  <a:srgbClr val="0000FF"/>
                </a:solidFill>
              </a:rPr>
              <a:t>実験とデータ解析の研修</a:t>
            </a:r>
            <a:r>
              <a:rPr lang="ja-JP" altLang="en-US" sz="2800" dirty="0" smtClean="0"/>
              <a:t>  </a:t>
            </a:r>
            <a:endParaRPr lang="en-US" altLang="ja-JP" sz="2800" dirty="0" smtClean="0"/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800" dirty="0" smtClean="0"/>
              <a:t>　⇒物理の一般的</a:t>
            </a:r>
            <a:r>
              <a:rPr lang="ja-JP" altLang="en-US" sz="2800" dirty="0"/>
              <a:t>な研修：</a:t>
            </a:r>
            <a:r>
              <a:rPr lang="ja-JP" altLang="en-US" sz="2800" dirty="0">
                <a:solidFill>
                  <a:srgbClr val="FF0000"/>
                </a:solidFill>
              </a:rPr>
              <a:t>基本的</a:t>
            </a:r>
            <a:r>
              <a:rPr lang="ja-JP" altLang="en-US" sz="2800" dirty="0" smtClean="0">
                <a:solidFill>
                  <a:srgbClr val="FF0000"/>
                </a:solidFill>
              </a:rPr>
              <a:t>スキル</a:t>
            </a:r>
            <a:endParaRPr lang="en-US" altLang="ja-JP" sz="2800" dirty="0" smtClean="0"/>
          </a:p>
          <a:p>
            <a:pPr marL="0" lvl="0" indent="0">
              <a:lnSpc>
                <a:spcPts val="3000"/>
              </a:lnSpc>
              <a:buNone/>
            </a:pPr>
            <a:r>
              <a:rPr lang="ja-JP" altLang="en-US" sz="2800" dirty="0" smtClean="0"/>
              <a:t>　　 物理チャレンジ応募のバリアを下げる</a:t>
            </a:r>
            <a:endParaRPr lang="en-US" altLang="ja-JP" sz="2800" dirty="0"/>
          </a:p>
          <a:p>
            <a:pPr marL="0" indent="0">
              <a:lnSpc>
                <a:spcPts val="3000"/>
              </a:lnSpc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957"/>
            <a:ext cx="6799350" cy="234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884104"/>
              </p:ext>
            </p:extLst>
          </p:nvPr>
        </p:nvGraphicFramePr>
        <p:xfrm>
          <a:off x="899592" y="981358"/>
          <a:ext cx="7704856" cy="5832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407"/>
                <a:gridCol w="2648065"/>
                <a:gridCol w="3456384"/>
              </a:tblGrid>
              <a:tr h="43204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>
                          <a:solidFill>
                            <a:schemeClr val="tx1"/>
                          </a:solidFill>
                          <a:effectLst/>
                        </a:rPr>
                        <a:t>場　　所</a:t>
                      </a:r>
                      <a:endParaRPr lang="ja-JP" sz="1600" kern="10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対象・人数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0570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endParaRPr lang="en-US" altLang="ja-JP" sz="1600" kern="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秋田県立横手清陵学院中学校・高等学校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高校生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名，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教員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6463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6, 12, 19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千葉市科学館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年生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r>
                        <a:rPr lang="en-US" alt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altLang="ja-JP" sz="1600" kern="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年生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年生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国立女性教育会館（埼玉）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女子中高生夏の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学校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中学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年生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r>
                        <a:rPr lang="en-US" alt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保護者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954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茨城県立水戸第一高等学校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茨城県教員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研修</a:t>
                      </a:r>
                      <a:r>
                        <a:rPr lang="en-US" alt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教員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954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福島県立福島高等学校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年生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r>
                        <a:rPr lang="en-US" alt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954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endParaRPr lang="en-US" altLang="ja-JP" sz="1600" kern="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埼玉県立総合教育センター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教諭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r>
                        <a:rPr lang="en-US" alt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指導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主事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954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熊本県立第二高等学校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年生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r>
                        <a:rPr lang="en-US" alt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教員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954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栃木県立宇都宮高等学校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1,2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r>
                        <a:rPr lang="en-US" alt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教員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 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954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東北大学片平さくらホール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高校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1,2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r>
                        <a:rPr lang="en-US" alt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ja-JP" sz="1600" kern="100" dirty="0" smtClean="0">
                          <a:solidFill>
                            <a:schemeClr val="tx1"/>
                          </a:solidFill>
                          <a:effectLst/>
                        </a:rPr>
                        <a:t>中学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2,3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ja-JP" sz="1600" kern="100" dirty="0">
                          <a:solidFill>
                            <a:schemeClr val="tx1"/>
                          </a:solidFill>
                          <a:effectLst/>
                        </a:rPr>
                        <a:t>名</a:t>
                      </a:r>
                      <a:endParaRPr lang="ja-JP" sz="16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062664" cy="1143000"/>
          </a:xfrm>
        </p:spPr>
        <p:txBody>
          <a:bodyPr/>
          <a:lstStyle/>
          <a:p>
            <a:r>
              <a:rPr kumimoji="1" lang="ja-JP" altLang="en-US" sz="4000" dirty="0" smtClean="0">
                <a:solidFill>
                  <a:srgbClr val="996600"/>
                </a:solidFill>
              </a:rPr>
              <a:t>平成</a:t>
            </a:r>
            <a:r>
              <a:rPr kumimoji="1" lang="en-US" altLang="ja-JP" sz="4000" dirty="0" smtClean="0">
                <a:solidFill>
                  <a:srgbClr val="996600"/>
                </a:solidFill>
              </a:rPr>
              <a:t>25</a:t>
            </a:r>
            <a:r>
              <a:rPr kumimoji="1" lang="ja-JP" altLang="en-US" sz="4000" dirty="0" smtClean="0">
                <a:solidFill>
                  <a:srgbClr val="996600"/>
                </a:solidFill>
              </a:rPr>
              <a:t>年度実施のプレチャレンジ</a:t>
            </a:r>
            <a:endParaRPr kumimoji="1" lang="ja-JP" altLang="en-US" sz="4000" dirty="0">
              <a:solidFill>
                <a:srgbClr val="9966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6512" y="836712"/>
            <a:ext cx="9144000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3" name="Rectangle 5"/>
          <p:cNvSpPr>
            <a:spLocks noChangeArrowheads="1"/>
          </p:cNvSpPr>
          <p:nvPr/>
        </p:nvSpPr>
        <p:spPr bwMode="auto">
          <a:xfrm>
            <a:off x="42168" y="332656"/>
            <a:ext cx="7092950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2014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</a:t>
            </a: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3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月</a:t>
            </a: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15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日</a:t>
            </a:r>
            <a:endParaRPr lang="en-US" altLang="ja-JP" sz="2400" dirty="0" smtClean="0">
              <a:solidFill>
                <a:srgbClr val="9966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栃木県立宇都宮高等学校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endParaRPr lang="ja-JP" altLang="en-US" sz="2400" dirty="0" smtClean="0">
              <a:solidFill>
                <a:srgbClr val="9966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27335" name="Line 7"/>
          <p:cNvSpPr>
            <a:spLocks noChangeShapeType="1"/>
          </p:cNvSpPr>
          <p:nvPr/>
        </p:nvSpPr>
        <p:spPr bwMode="auto">
          <a:xfrm>
            <a:off x="11113" y="1267172"/>
            <a:ext cx="9144000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"/>
          <a:stretch/>
        </p:blipFill>
        <p:spPr>
          <a:xfrm>
            <a:off x="4385643" y="3293396"/>
            <a:ext cx="4650853" cy="359198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 t="14505" b="5784"/>
          <a:stretch/>
        </p:blipFill>
        <p:spPr>
          <a:xfrm>
            <a:off x="77950" y="3293396"/>
            <a:ext cx="4200429" cy="35919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lum brigh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2050"/>
          <a:stretch/>
        </p:blipFill>
        <p:spPr>
          <a:xfrm>
            <a:off x="3617826" y="165591"/>
            <a:ext cx="5508104" cy="2952328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07504" y="1484784"/>
            <a:ext cx="3744416" cy="20162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理論演習：</a:t>
            </a:r>
            <a:endParaRPr lang="en-US" altLang="ja-JP" dirty="0" smtClean="0">
              <a:solidFill>
                <a:srgbClr val="0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第１チャレンジ理論問題</a:t>
            </a:r>
            <a:endParaRPr lang="en-US" altLang="ja-JP" dirty="0" smtClean="0">
              <a:solidFill>
                <a:srgbClr val="0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実験研修：</a:t>
            </a:r>
            <a:endParaRPr lang="en-US" altLang="ja-JP" dirty="0" smtClean="0">
              <a:solidFill>
                <a:srgbClr val="0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en-US" altLang="ja-JP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LED</a:t>
            </a:r>
            <a:r>
              <a:rPr lang="ja-JP" altLang="en-US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によるプランク定数の測定</a:t>
            </a:r>
            <a:endParaRPr lang="ja-JP" altLang="en-US" dirty="0">
              <a:solidFill>
                <a:srgbClr val="0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endParaRPr lang="ja-JP" altLang="en-US" dirty="0" smtClean="0">
              <a:solidFill>
                <a:srgbClr val="0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06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6512" y="1123156"/>
            <a:ext cx="9144000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8" cy="375303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lum brigh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946"/>
            <a:ext cx="5220072" cy="3915054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9370" y="188640"/>
            <a:ext cx="7092950" cy="10801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2014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</a:t>
            </a: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3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月</a:t>
            </a: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3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日</a:t>
            </a:r>
            <a:endParaRPr lang="en-US" altLang="ja-JP" sz="2400" dirty="0" smtClean="0">
              <a:solidFill>
                <a:srgbClr val="9966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熊本県立第二高等学校</a:t>
            </a: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endParaRPr lang="ja-JP" altLang="en-US" sz="2400" dirty="0" smtClean="0">
              <a:solidFill>
                <a:srgbClr val="9966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56965" y="1092930"/>
            <a:ext cx="7092950" cy="7200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srgbClr val="0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理数科クラスの特別授業</a:t>
            </a:r>
            <a:endParaRPr lang="ja-JP" altLang="en-US" sz="2000" dirty="0">
              <a:solidFill>
                <a:srgbClr val="0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19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6512" y="1267172"/>
            <a:ext cx="9144000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9370" y="188640"/>
            <a:ext cx="7092950" cy="10801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高校の先生に対する研修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endParaRPr lang="en-US" altLang="ja-JP" sz="2400" dirty="0" smtClean="0">
              <a:solidFill>
                <a:srgbClr val="9966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　　　　　　　　　</a:t>
            </a: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2013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</a:t>
            </a: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月</a:t>
            </a:r>
            <a:r>
              <a:rPr lang="en-US" altLang="ja-JP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22</a:t>
            </a:r>
            <a:r>
              <a:rPr lang="ja-JP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日 </a:t>
            </a:r>
            <a:r>
              <a:rPr lang="zh-CN" altLang="en-US" sz="2400" dirty="0" smtClean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福井県</a:t>
            </a:r>
            <a:r>
              <a:rPr lang="zh-CN" altLang="en-US" sz="2400" dirty="0">
                <a:solidFill>
                  <a:srgbClr val="9966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教育研究所</a:t>
            </a:r>
            <a:endParaRPr lang="ja-JP" altLang="en-US" sz="2400" dirty="0" smtClean="0">
              <a:solidFill>
                <a:srgbClr val="9966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lum brigh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7" y="1412776"/>
            <a:ext cx="72602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/>
          <p:cNvSpPr txBox="1"/>
          <p:nvPr/>
        </p:nvSpPr>
        <p:spPr>
          <a:xfrm>
            <a:off x="2411760" y="4462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prstClr val="black"/>
                </a:solidFill>
              </a:rPr>
              <a:t>大気圧の測定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9760" y="144297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注射器の内部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67544" y="762963"/>
            <a:ext cx="3297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ピストンを力</a:t>
            </a:r>
            <a:r>
              <a:rPr lang="ja-JP" altLang="en-US" sz="2800" b="1" i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Ｆ</a:t>
            </a:r>
            <a:r>
              <a:rPr lang="ja-JP" alt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で押す</a:t>
            </a:r>
            <a:endParaRPr lang="ja-JP" altLang="en-US" sz="28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1"/>
          <a:stretch/>
        </p:blipFill>
        <p:spPr>
          <a:xfrm>
            <a:off x="1027195" y="1771551"/>
            <a:ext cx="5425397" cy="1077903"/>
          </a:xfrm>
          <a:prstGeom prst="rect">
            <a:avLst/>
          </a:prstGeom>
        </p:spPr>
      </p:pic>
      <p:sp>
        <p:nvSpPr>
          <p:cNvPr id="52" name="上矢印 51"/>
          <p:cNvSpPr/>
          <p:nvPr/>
        </p:nvSpPr>
        <p:spPr>
          <a:xfrm rot="5400000">
            <a:off x="2489385" y="1966306"/>
            <a:ext cx="432049" cy="614170"/>
          </a:xfrm>
          <a:prstGeom prst="upArrow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aphicFrame>
        <p:nvGraphicFramePr>
          <p:cNvPr id="54" name="オブジェクト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515421"/>
              </p:ext>
            </p:extLst>
          </p:nvPr>
        </p:nvGraphicFramePr>
        <p:xfrm>
          <a:off x="6372200" y="2530798"/>
          <a:ext cx="104457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" name="数式" r:id="rId4" imgW="444240" imgH="228600" progId="Equation.3">
                  <p:embed/>
                </p:oleObj>
              </mc:Choice>
              <mc:Fallback>
                <p:oleObj name="数式" r:id="rId4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2530798"/>
                        <a:ext cx="1044575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テキスト ボックス 54"/>
          <p:cNvSpPr txBox="1"/>
          <p:nvPr/>
        </p:nvSpPr>
        <p:spPr>
          <a:xfrm>
            <a:off x="1998230" y="142966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体積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56" name="オブジェクト 55"/>
          <p:cNvGraphicFramePr>
            <a:graphicFrameLocks noChangeAspect="1"/>
          </p:cNvGraphicFramePr>
          <p:nvPr>
            <p:extLst/>
          </p:nvPr>
        </p:nvGraphicFramePr>
        <p:xfrm>
          <a:off x="2635076" y="1411854"/>
          <a:ext cx="43338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" name="数式" r:id="rId6" imgW="152280" imgH="177480" progId="Equation.3">
                  <p:embed/>
                </p:oleObj>
              </mc:Choice>
              <mc:Fallback>
                <p:oleObj name="数式" r:id="rId6" imgW="1522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076" y="1411854"/>
                        <a:ext cx="43338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テキスト ボックス 56"/>
          <p:cNvSpPr txBox="1"/>
          <p:nvPr/>
        </p:nvSpPr>
        <p:spPr>
          <a:xfrm>
            <a:off x="3006342" y="142966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圧力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58" name="オブジェクト 57"/>
          <p:cNvGraphicFramePr>
            <a:graphicFrameLocks noChangeAspect="1"/>
          </p:cNvGraphicFramePr>
          <p:nvPr>
            <p:extLst/>
          </p:nvPr>
        </p:nvGraphicFramePr>
        <p:xfrm>
          <a:off x="3636144" y="1409671"/>
          <a:ext cx="4318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" name="数式" r:id="rId8" imgW="152280" imgH="164880" progId="Equation.3">
                  <p:embed/>
                </p:oleObj>
              </mc:Choice>
              <mc:Fallback>
                <p:oleObj name="数式" r:id="rId8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144" y="1409671"/>
                        <a:ext cx="43180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上矢印 58"/>
          <p:cNvSpPr/>
          <p:nvPr/>
        </p:nvSpPr>
        <p:spPr>
          <a:xfrm rot="16200000" flipH="1">
            <a:off x="6611920" y="2003417"/>
            <a:ext cx="432049" cy="614170"/>
          </a:xfrm>
          <a:prstGeom prst="upArrow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59154"/>
              </p:ext>
            </p:extLst>
          </p:nvPr>
        </p:nvGraphicFramePr>
        <p:xfrm>
          <a:off x="5238750" y="1054100"/>
          <a:ext cx="16478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" name="数式" r:id="rId10" imgW="583920" imgH="190440" progId="Equation.3">
                  <p:embed/>
                </p:oleObj>
              </mc:Choice>
              <mc:Fallback>
                <p:oleObj name="数式" r:id="rId10" imgW="5839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0" y="1054100"/>
                        <a:ext cx="1647825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テキスト ボックス 38"/>
          <p:cNvSpPr txBox="1"/>
          <p:nvPr/>
        </p:nvSpPr>
        <p:spPr>
          <a:xfrm>
            <a:off x="3563888" y="3017831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ボイルの法則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87174"/>
              </p:ext>
            </p:extLst>
          </p:nvPr>
        </p:nvGraphicFramePr>
        <p:xfrm>
          <a:off x="5419725" y="3025775"/>
          <a:ext cx="11049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" name="数式" r:id="rId12" imgW="469800" imgH="152280" progId="Equation.3">
                  <p:embed/>
                </p:oleObj>
              </mc:Choice>
              <mc:Fallback>
                <p:oleObj name="数式" r:id="rId12" imgW="46980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725" y="3025775"/>
                        <a:ext cx="110490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テキスト ボックス 39"/>
          <p:cNvSpPr txBox="1"/>
          <p:nvPr/>
        </p:nvSpPr>
        <p:spPr>
          <a:xfrm>
            <a:off x="6039155" y="334404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（一定値）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43" name="オブジェクト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060678"/>
              </p:ext>
            </p:extLst>
          </p:nvPr>
        </p:nvGraphicFramePr>
        <p:xfrm>
          <a:off x="1401763" y="3645024"/>
          <a:ext cx="2924175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" name="数式" r:id="rId14" imgW="876240" imgH="355320" progId="Equation.3">
                  <p:embed/>
                </p:oleObj>
              </mc:Choice>
              <mc:Fallback>
                <p:oleObj name="数式" r:id="rId14" imgW="8762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763" y="3645024"/>
                        <a:ext cx="292417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539552" y="5013176"/>
            <a:ext cx="7056784" cy="1114425"/>
            <a:chOff x="1331640" y="5427787"/>
            <a:chExt cx="7056784" cy="1114425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1331640" y="585444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prstClr val="black"/>
                  </a:solidFill>
                </a:rPr>
                <a:t>縦軸</a:t>
              </a:r>
              <a:endParaRPr lang="ja-JP" altLang="en-US" sz="2000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70" name="オブジェクト 69"/>
            <p:cNvGraphicFramePr>
              <a:graphicFrameLocks noChangeAspect="1"/>
            </p:cNvGraphicFramePr>
            <p:nvPr>
              <p:extLst/>
            </p:nvPr>
          </p:nvGraphicFramePr>
          <p:xfrm>
            <a:off x="1942930" y="5750049"/>
            <a:ext cx="468312" cy="46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3" name="数式" r:id="rId16" imgW="164880" imgH="164880" progId="Equation.3">
                    <p:embed/>
                  </p:oleObj>
                </mc:Choice>
                <mc:Fallback>
                  <p:oleObj name="数式" r:id="rId16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2930" y="5750049"/>
                          <a:ext cx="468312" cy="466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テキスト ボックス 70"/>
            <p:cNvSpPr txBox="1"/>
            <p:nvPr/>
          </p:nvSpPr>
          <p:spPr>
            <a:xfrm>
              <a:off x="2450632" y="585444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prstClr val="black"/>
                  </a:solidFill>
                </a:rPr>
                <a:t>横軸</a:t>
              </a:r>
              <a:endParaRPr lang="ja-JP" altLang="en-US" sz="2000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72" name="オブジェクト 71"/>
            <p:cNvGraphicFramePr>
              <a:graphicFrameLocks noChangeAspect="1"/>
            </p:cNvGraphicFramePr>
            <p:nvPr>
              <p:extLst/>
            </p:nvPr>
          </p:nvGraphicFramePr>
          <p:xfrm>
            <a:off x="3097935" y="5427787"/>
            <a:ext cx="504825" cy="1114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4" name="数式" r:id="rId18" imgW="177480" imgH="393480" progId="Equation.3">
                    <p:embed/>
                  </p:oleObj>
                </mc:Choice>
                <mc:Fallback>
                  <p:oleObj name="数式" r:id="rId18" imgW="1774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7935" y="5427787"/>
                          <a:ext cx="504825" cy="1114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" name="テキスト ボックス 72"/>
            <p:cNvSpPr txBox="1"/>
            <p:nvPr/>
          </p:nvSpPr>
          <p:spPr>
            <a:xfrm>
              <a:off x="3563888" y="5715819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dirty="0" smtClean="0">
                  <a:solidFill>
                    <a:prstClr val="black"/>
                  </a:solidFill>
                </a:rPr>
                <a:t>のグラフを描くと、その </a:t>
              </a:r>
              <a:r>
                <a:rPr lang="en-US" altLang="ja-JP" sz="32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y </a:t>
              </a:r>
              <a:r>
                <a:rPr lang="ja-JP" altLang="en-US" sz="2000" dirty="0" smtClean="0">
                  <a:solidFill>
                    <a:prstClr val="black"/>
                  </a:solidFill>
                </a:rPr>
                <a:t>切片が</a:t>
              </a:r>
              <a:endParaRPr lang="ja-JP" altLang="en-US" sz="2000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74" name="オブジェクト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8934519"/>
                </p:ext>
              </p:extLst>
            </p:nvPr>
          </p:nvGraphicFramePr>
          <p:xfrm>
            <a:off x="7093024" y="5735638"/>
            <a:ext cx="1295400" cy="646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5" name="数式" r:id="rId20" imgW="457200" imgH="228600" progId="Equation.3">
                    <p:embed/>
                  </p:oleObj>
                </mc:Choice>
                <mc:Fallback>
                  <p:oleObj name="数式" r:id="rId20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93024" y="5735638"/>
                          <a:ext cx="1295400" cy="646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グループ化 15"/>
          <p:cNvGrpSpPr/>
          <p:nvPr/>
        </p:nvGrpSpPr>
        <p:grpSpPr>
          <a:xfrm>
            <a:off x="3995936" y="6093296"/>
            <a:ext cx="2376264" cy="646113"/>
            <a:chOff x="5258944" y="6311279"/>
            <a:chExt cx="2376264" cy="646113"/>
          </a:xfrm>
        </p:grpSpPr>
        <p:sp>
          <p:nvSpPr>
            <p:cNvPr id="75" name="右矢印 74"/>
            <p:cNvSpPr/>
            <p:nvPr/>
          </p:nvSpPr>
          <p:spPr>
            <a:xfrm>
              <a:off x="5258944" y="6421398"/>
              <a:ext cx="720080" cy="3440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6487137" y="6381328"/>
              <a:ext cx="11480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prstClr val="black"/>
                  </a:solidFill>
                </a:rPr>
                <a:t>が求まる</a:t>
              </a:r>
              <a:endParaRPr lang="ja-JP" altLang="en-US" sz="2000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12" name="オブジェクト 11"/>
            <p:cNvGraphicFramePr>
              <a:graphicFrameLocks noChangeAspect="1"/>
            </p:cNvGraphicFramePr>
            <p:nvPr>
              <p:extLst/>
            </p:nvPr>
          </p:nvGraphicFramePr>
          <p:xfrm>
            <a:off x="6156176" y="6311279"/>
            <a:ext cx="468312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6" name="数式" r:id="rId22" imgW="164880" imgH="228600" progId="Equation.3">
                    <p:embed/>
                  </p:oleObj>
                </mc:Choice>
                <mc:Fallback>
                  <p:oleObj name="数式" r:id="rId22" imgW="164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6176" y="6311279"/>
                          <a:ext cx="468312" cy="646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7" name="直線矢印コネクタ 76"/>
          <p:cNvCxnSpPr/>
          <p:nvPr/>
        </p:nvCxnSpPr>
        <p:spPr>
          <a:xfrm flipH="1">
            <a:off x="2195738" y="1829777"/>
            <a:ext cx="202586" cy="4488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/>
          <p:cNvCxnSpPr/>
          <p:nvPr/>
        </p:nvCxnSpPr>
        <p:spPr>
          <a:xfrm flipH="1">
            <a:off x="6183635" y="810290"/>
            <a:ext cx="72008" cy="2616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5857855" y="40466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5050"/>
                </a:solidFill>
              </a:rPr>
              <a:t>大気圧</a:t>
            </a:r>
            <a:endParaRPr lang="ja-JP" altLang="en-US" sz="2800" dirty="0">
              <a:solidFill>
                <a:srgbClr val="FF5050"/>
              </a:solidFill>
            </a:endParaRPr>
          </a:p>
        </p:txBody>
      </p:sp>
      <p:graphicFrame>
        <p:nvGraphicFramePr>
          <p:cNvPr id="41" name="オブジェクト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75452"/>
              </p:ext>
            </p:extLst>
          </p:nvPr>
        </p:nvGraphicFramePr>
        <p:xfrm>
          <a:off x="7380312" y="1059841"/>
          <a:ext cx="39528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7" name="数式" r:id="rId24" imgW="139680" imgH="177480" progId="Equation.3">
                  <p:embed/>
                </p:oleObj>
              </mc:Choice>
              <mc:Fallback>
                <p:oleObj name="数式" r:id="rId2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1059841"/>
                        <a:ext cx="395287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7816157" y="992922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：注射器の</a:t>
            </a:r>
            <a:endParaRPr lang="en-US" altLang="ja-JP" sz="2000" dirty="0" smtClean="0">
              <a:solidFill>
                <a:prstClr val="black"/>
              </a:solidFill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</a:rPr>
              <a:t>　断面積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90861"/>
            <a:ext cx="1584176" cy="3598379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8748464" y="311337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latin typeface="Times New Roman" pitchFamily="18" charset="0"/>
                <a:ea typeface="+mj-ea"/>
                <a:cs typeface="Times New Roman" pitchFamily="18" charset="0"/>
              </a:rPr>
              <a:t>F</a:t>
            </a:r>
            <a:endParaRPr kumimoji="1" lang="ja-JP" altLang="en-US" sz="2400" b="1" i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948264" y="472716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台秤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615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636546"/>
              </p:ext>
            </p:extLst>
          </p:nvPr>
        </p:nvGraphicFramePr>
        <p:xfrm>
          <a:off x="179512" y="185428"/>
          <a:ext cx="7344816" cy="282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274"/>
                <a:gridCol w="881378"/>
                <a:gridCol w="844654"/>
                <a:gridCol w="918102"/>
                <a:gridCol w="918102"/>
                <a:gridCol w="918102"/>
                <a:gridCol w="918102"/>
                <a:gridCol w="918102"/>
              </a:tblGrid>
              <a:tr h="70602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F(kg)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21.5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70602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F(N)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18.6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40.2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62.7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94.1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139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211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70602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V(ml)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70602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1/V </a:t>
                      </a:r>
                    </a:p>
                    <a:p>
                      <a:r>
                        <a:rPr kumimoji="1" lang="en-US" altLang="ja-JP" dirty="0" smtClean="0"/>
                        <a:t>(ml</a:t>
                      </a:r>
                      <a:r>
                        <a:rPr kumimoji="1" lang="en-US" altLang="ja-JP" baseline="30000" dirty="0" smtClean="0"/>
                        <a:t>-1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0.0111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0.0125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0.0143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0.0167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0.0200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0.0250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0.0333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04" y="0"/>
            <a:ext cx="5581492" cy="6858000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5329716" y="4557723"/>
            <a:ext cx="54006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" name="直線コネクタ 2"/>
          <p:cNvCxnSpPr/>
          <p:nvPr/>
        </p:nvCxnSpPr>
        <p:spPr>
          <a:xfrm flipH="1">
            <a:off x="3826520" y="1219200"/>
            <a:ext cx="5174605" cy="4827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79512" y="3302977"/>
            <a:ext cx="863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切片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831017"/>
              </p:ext>
            </p:extLst>
          </p:nvPr>
        </p:nvGraphicFramePr>
        <p:xfrm>
          <a:off x="1052513" y="3254375"/>
          <a:ext cx="190817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数式" r:id="rId5" imgW="672840" imgH="190440" progId="Equation.3">
                  <p:embed/>
                </p:oleObj>
              </mc:Choice>
              <mc:Fallback>
                <p:oleObj name="数式" r:id="rId5" imgW="6728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3254375"/>
                        <a:ext cx="1908175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513506"/>
              </p:ext>
            </p:extLst>
          </p:nvPr>
        </p:nvGraphicFramePr>
        <p:xfrm>
          <a:off x="339725" y="3846785"/>
          <a:ext cx="20161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数式" r:id="rId7" imgW="711000" imgH="203040" progId="Equation.3">
                  <p:embed/>
                </p:oleObj>
              </mc:Choice>
              <mc:Fallback>
                <p:oleObj name="数式" r:id="rId7" imgW="711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3846785"/>
                        <a:ext cx="2016125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右矢印 17"/>
          <p:cNvSpPr/>
          <p:nvPr/>
        </p:nvSpPr>
        <p:spPr>
          <a:xfrm>
            <a:off x="179512" y="4646985"/>
            <a:ext cx="647687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525939"/>
              </p:ext>
            </p:extLst>
          </p:nvPr>
        </p:nvGraphicFramePr>
        <p:xfrm>
          <a:off x="324693" y="4872310"/>
          <a:ext cx="2951163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数式" r:id="rId9" imgW="1041120" imgH="393480" progId="Equation.3">
                  <p:embed/>
                </p:oleObj>
              </mc:Choice>
              <mc:Fallback>
                <p:oleObj name="数式" r:id="rId9" imgW="1041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693" y="4872310"/>
                        <a:ext cx="2951163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996431"/>
              </p:ext>
            </p:extLst>
          </p:nvPr>
        </p:nvGraphicFramePr>
        <p:xfrm>
          <a:off x="4207744" y="495869"/>
          <a:ext cx="2236464" cy="89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数式" r:id="rId11" imgW="876240" imgH="355320" progId="Equation.3">
                  <p:embed/>
                </p:oleObj>
              </mc:Choice>
              <mc:Fallback>
                <p:oleObj name="数式" r:id="rId11" imgW="8762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7744" y="495869"/>
                        <a:ext cx="2236464" cy="899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485892"/>
              </p:ext>
            </p:extLst>
          </p:nvPr>
        </p:nvGraphicFramePr>
        <p:xfrm>
          <a:off x="6660232" y="713179"/>
          <a:ext cx="323279" cy="411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数式" r:id="rId13" imgW="139680" imgH="177480" progId="Equation.3">
                  <p:embed/>
                </p:oleObj>
              </mc:Choice>
              <mc:Fallback>
                <p:oleObj name="数式" r:id="rId13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713179"/>
                        <a:ext cx="323279" cy="411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6915300" y="70489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：注射器の</a:t>
            </a:r>
            <a:endParaRPr lang="en-US" altLang="ja-JP" sz="2000" dirty="0" smtClean="0">
              <a:solidFill>
                <a:prstClr val="black"/>
              </a:solidFill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</a:rPr>
              <a:t>　断面積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3794078" y="1116419"/>
            <a:ext cx="5222331" cy="5018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3814550" y="1333500"/>
            <a:ext cx="5186575" cy="4671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057668"/>
              </p:ext>
            </p:extLst>
          </p:nvPr>
        </p:nvGraphicFramePr>
        <p:xfrm>
          <a:off x="818096" y="6202635"/>
          <a:ext cx="19081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" name="数式" r:id="rId15" imgW="672840" imgH="164880" progId="Equation.3">
                  <p:embed/>
                </p:oleObj>
              </mc:Choice>
              <mc:Fallback>
                <p:oleObj name="数式" r:id="rId15" imgW="67284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096" y="6202635"/>
                        <a:ext cx="190817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198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466</Words>
  <Application>Microsoft Office PowerPoint</Application>
  <PresentationFormat>画面に合わせる (4:3)</PresentationFormat>
  <Paragraphs>135</Paragraphs>
  <Slides>12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7" baseType="lpstr">
      <vt:lpstr>AR P丸ゴシック体E</vt:lpstr>
      <vt:lpstr>AR P丸ゴシック体M</vt:lpstr>
      <vt:lpstr>HG丸ｺﾞｼｯｸM-PRO</vt:lpstr>
      <vt:lpstr>ＭＳ Ｐゴシック</vt:lpstr>
      <vt:lpstr>ＭＳ ゴシック</vt:lpstr>
      <vt:lpstr>ＭＳ 明朝</vt:lpstr>
      <vt:lpstr>Arial</vt:lpstr>
      <vt:lpstr>Calibri</vt:lpstr>
      <vt:lpstr>Century</vt:lpstr>
      <vt:lpstr>Times New Roman</vt:lpstr>
      <vt:lpstr>Office ​​テーマ</vt:lpstr>
      <vt:lpstr>新しいプレゼンテーション</vt:lpstr>
      <vt:lpstr>標準デザイン</vt:lpstr>
      <vt:lpstr>1_標準デザイン</vt:lpstr>
      <vt:lpstr>数式</vt:lpstr>
      <vt:lpstr>物理チャレンジ2014報告 I：プレチャレンジ</vt:lpstr>
      <vt:lpstr>JPhO組織</vt:lpstr>
      <vt:lpstr>PowerPoint プレゼンテーション</vt:lpstr>
      <vt:lpstr>平成25年度実施のプレチャレンジ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物理チャレンジ10周年記念 ジュニアチャレンジ</vt:lpstr>
      <vt:lpstr>プレチャレンジの重要性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韓国物理オリンピック調査</dc:title>
  <dc:creator>Windows ユーザー</dc:creator>
  <cp:lastModifiedBy>Windows ユーザー</cp:lastModifiedBy>
  <cp:revision>92</cp:revision>
  <dcterms:created xsi:type="dcterms:W3CDTF">2012-03-25T13:15:15Z</dcterms:created>
  <dcterms:modified xsi:type="dcterms:W3CDTF">2014-09-07T12:42:36Z</dcterms:modified>
</cp:coreProperties>
</file>