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099300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0066FF"/>
    <a:srgbClr val="0033CC"/>
    <a:srgbClr val="CCFFFF"/>
    <a:srgbClr val="CCFFCC"/>
    <a:srgbClr val="FFCCFF"/>
    <a:srgbClr val="CCFF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3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FB2F7-D777-415F-9802-1311BFA9E4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870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C8688-78A6-4DB4-88C1-A568A77AE62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413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6F6AB-5FE9-4762-A49B-037897D6D0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628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F4CE-C459-46FB-9C78-02F1F629657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96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47573-F15C-42AA-9585-750BE9E6F9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67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71F0A-61FB-4509-A90D-7B1AC04F27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362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353C1-44F9-4828-8D3E-13C71F3C0B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289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5168-7B58-4F08-BA68-71DA38C4D5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223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B3861-2B73-4BAE-9AEC-E2AE87C972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7028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FBF26-BD49-4E25-80D7-514BBE5C88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39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B495D-5B90-4A9F-A855-B14A430E00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4297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449564E-BACC-49C7-B657-581852ADD3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755650" y="568325"/>
            <a:ext cx="8137525" cy="5956300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51" name="Line 30"/>
          <p:cNvSpPr>
            <a:spLocks noChangeShapeType="1"/>
          </p:cNvSpPr>
          <p:nvPr/>
        </p:nvSpPr>
        <p:spPr bwMode="auto">
          <a:xfrm>
            <a:off x="3414713" y="2673350"/>
            <a:ext cx="16446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76988" y="4208463"/>
            <a:ext cx="2298700" cy="2100262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708400" y="4208463"/>
            <a:ext cx="2424113" cy="2100262"/>
          </a:xfrm>
          <a:prstGeom prst="rect">
            <a:avLst/>
          </a:prstGeom>
          <a:solidFill>
            <a:srgbClr val="FFCC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2238375" y="1125538"/>
            <a:ext cx="0" cy="2857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5" name="Line 8"/>
          <p:cNvSpPr>
            <a:spLocks noChangeShapeType="1"/>
          </p:cNvSpPr>
          <p:nvPr/>
        </p:nvSpPr>
        <p:spPr bwMode="auto">
          <a:xfrm flipV="1">
            <a:off x="4049713" y="4475163"/>
            <a:ext cx="0" cy="387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6" name="Line 9"/>
          <p:cNvSpPr>
            <a:spLocks noChangeShapeType="1"/>
          </p:cNvSpPr>
          <p:nvPr/>
        </p:nvSpPr>
        <p:spPr bwMode="auto">
          <a:xfrm>
            <a:off x="4918075" y="3862388"/>
            <a:ext cx="7938" cy="6127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7" name="Line 10"/>
          <p:cNvSpPr>
            <a:spLocks noChangeShapeType="1"/>
          </p:cNvSpPr>
          <p:nvPr/>
        </p:nvSpPr>
        <p:spPr bwMode="auto">
          <a:xfrm flipH="1">
            <a:off x="7551738" y="3856038"/>
            <a:ext cx="0" cy="600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8" name="Line 11"/>
          <p:cNvSpPr>
            <a:spLocks noChangeShapeType="1"/>
          </p:cNvSpPr>
          <p:nvPr/>
        </p:nvSpPr>
        <p:spPr bwMode="auto">
          <a:xfrm>
            <a:off x="6729413" y="4468813"/>
            <a:ext cx="1584325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59" name="Line 12"/>
          <p:cNvSpPr>
            <a:spLocks noChangeShapeType="1"/>
          </p:cNvSpPr>
          <p:nvPr/>
        </p:nvSpPr>
        <p:spPr bwMode="auto">
          <a:xfrm>
            <a:off x="1260475" y="3856038"/>
            <a:ext cx="6291263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3765550" y="2520950"/>
            <a:ext cx="1016000" cy="27781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事　務　局</a:t>
            </a:r>
          </a:p>
        </p:txBody>
      </p:sp>
      <p:sp>
        <p:nvSpPr>
          <p:cNvPr id="2061" name="Text Box 16"/>
          <p:cNvSpPr txBox="1">
            <a:spLocks noChangeArrowheads="1"/>
          </p:cNvSpPr>
          <p:nvPr/>
        </p:nvSpPr>
        <p:spPr bwMode="auto">
          <a:xfrm>
            <a:off x="3709988" y="4106863"/>
            <a:ext cx="2422525" cy="276225"/>
          </a:xfrm>
          <a:prstGeom prst="rect">
            <a:avLst/>
          </a:prstGeom>
          <a:solidFill>
            <a:srgbClr val="CC33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物理チャレンジ実行委員会</a:t>
            </a:r>
          </a:p>
        </p:txBody>
      </p:sp>
      <p:sp>
        <p:nvSpPr>
          <p:cNvPr id="2062" name="Text Box 17"/>
          <p:cNvSpPr txBox="1">
            <a:spLocks noChangeArrowheads="1"/>
          </p:cNvSpPr>
          <p:nvPr/>
        </p:nvSpPr>
        <p:spPr bwMode="auto">
          <a:xfrm>
            <a:off x="6375400" y="4106863"/>
            <a:ext cx="2293938" cy="261937"/>
          </a:xfrm>
          <a:prstGeom prst="rect">
            <a:avLst/>
          </a:prstGeom>
          <a:solidFill>
            <a:srgbClr val="00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国際物理オリンピック派遣委員会</a:t>
            </a:r>
          </a:p>
        </p:txBody>
      </p:sp>
      <p:sp>
        <p:nvSpPr>
          <p:cNvPr id="2063" name="Line 18"/>
          <p:cNvSpPr>
            <a:spLocks noChangeShapeType="1"/>
          </p:cNvSpPr>
          <p:nvPr/>
        </p:nvSpPr>
        <p:spPr bwMode="auto">
          <a:xfrm flipV="1">
            <a:off x="6729413" y="4475163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4" name="Line 19"/>
          <p:cNvSpPr>
            <a:spLocks noChangeShapeType="1"/>
          </p:cNvSpPr>
          <p:nvPr/>
        </p:nvSpPr>
        <p:spPr bwMode="auto">
          <a:xfrm flipV="1">
            <a:off x="8304213" y="4475163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6586538" y="4640263"/>
            <a:ext cx="354012" cy="151606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理論研修部会</a:t>
            </a:r>
          </a:p>
        </p:txBody>
      </p:sp>
      <p:sp>
        <p:nvSpPr>
          <p:cNvPr id="2066" name="Text Box 21"/>
          <p:cNvSpPr txBox="1">
            <a:spLocks noChangeArrowheads="1"/>
          </p:cNvSpPr>
          <p:nvPr/>
        </p:nvSpPr>
        <p:spPr bwMode="auto">
          <a:xfrm>
            <a:off x="8169275" y="4654550"/>
            <a:ext cx="319088" cy="15160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参加派遣部会</a:t>
            </a:r>
          </a:p>
        </p:txBody>
      </p:sp>
      <p:sp>
        <p:nvSpPr>
          <p:cNvPr id="2067" name="Line 22"/>
          <p:cNvSpPr>
            <a:spLocks noChangeShapeType="1"/>
          </p:cNvSpPr>
          <p:nvPr/>
        </p:nvSpPr>
        <p:spPr bwMode="auto">
          <a:xfrm>
            <a:off x="5808663" y="4468813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8" name="Line 23"/>
          <p:cNvSpPr>
            <a:spLocks noChangeShapeType="1"/>
          </p:cNvSpPr>
          <p:nvPr/>
        </p:nvSpPr>
        <p:spPr bwMode="auto">
          <a:xfrm flipV="1">
            <a:off x="4621213" y="4475163"/>
            <a:ext cx="0" cy="311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69" name="Line 24"/>
          <p:cNvSpPr>
            <a:spLocks noChangeShapeType="1"/>
          </p:cNvSpPr>
          <p:nvPr/>
        </p:nvSpPr>
        <p:spPr bwMode="auto">
          <a:xfrm flipV="1">
            <a:off x="5224463" y="4475163"/>
            <a:ext cx="0" cy="387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0" name="Text Box 25"/>
          <p:cNvSpPr txBox="1">
            <a:spLocks noChangeArrowheads="1"/>
          </p:cNvSpPr>
          <p:nvPr/>
        </p:nvSpPr>
        <p:spPr bwMode="auto">
          <a:xfrm>
            <a:off x="3897313" y="4646613"/>
            <a:ext cx="303212" cy="147796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第１チャレンジ部会</a:t>
            </a:r>
            <a:endParaRPr kumimoji="1" lang="en-US" altLang="ja-JP" sz="1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71" name="Text Box 27"/>
          <p:cNvSpPr txBox="1">
            <a:spLocks noChangeArrowheads="1"/>
          </p:cNvSpPr>
          <p:nvPr/>
        </p:nvSpPr>
        <p:spPr bwMode="auto">
          <a:xfrm>
            <a:off x="971550" y="1477963"/>
            <a:ext cx="2655888" cy="2089150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72" name="Line 30"/>
          <p:cNvSpPr>
            <a:spLocks noChangeShapeType="1"/>
          </p:cNvSpPr>
          <p:nvPr/>
        </p:nvSpPr>
        <p:spPr bwMode="auto">
          <a:xfrm>
            <a:off x="4043363" y="4468813"/>
            <a:ext cx="17716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3" name="Text Box 31"/>
          <p:cNvSpPr txBox="1">
            <a:spLocks noChangeArrowheads="1"/>
          </p:cNvSpPr>
          <p:nvPr/>
        </p:nvSpPr>
        <p:spPr bwMode="auto">
          <a:xfrm>
            <a:off x="4475163" y="4640263"/>
            <a:ext cx="344487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理論問題部会</a:t>
            </a:r>
          </a:p>
        </p:txBody>
      </p:sp>
      <p:sp>
        <p:nvSpPr>
          <p:cNvPr id="2074" name="Text Box 32"/>
          <p:cNvSpPr txBox="1">
            <a:spLocks noChangeArrowheads="1"/>
          </p:cNvSpPr>
          <p:nvPr/>
        </p:nvSpPr>
        <p:spPr bwMode="auto">
          <a:xfrm>
            <a:off x="5065713" y="4640263"/>
            <a:ext cx="350837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実験問題部会</a:t>
            </a:r>
          </a:p>
        </p:txBody>
      </p:sp>
      <p:sp>
        <p:nvSpPr>
          <p:cNvPr id="2075" name="Text Box 33"/>
          <p:cNvSpPr txBox="1">
            <a:spLocks noChangeArrowheads="1"/>
          </p:cNvSpPr>
          <p:nvPr/>
        </p:nvSpPr>
        <p:spPr bwMode="auto">
          <a:xfrm>
            <a:off x="5643563" y="4646613"/>
            <a:ext cx="325437" cy="15208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現地実行部会</a:t>
            </a:r>
          </a:p>
        </p:txBody>
      </p:sp>
      <p:sp>
        <p:nvSpPr>
          <p:cNvPr id="2076" name="Line 34"/>
          <p:cNvSpPr>
            <a:spLocks noChangeShapeType="1"/>
          </p:cNvSpPr>
          <p:nvPr/>
        </p:nvSpPr>
        <p:spPr bwMode="auto">
          <a:xfrm flipV="1">
            <a:off x="7278688" y="4468813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7" name="Text Box 35"/>
          <p:cNvSpPr txBox="1">
            <a:spLocks noChangeArrowheads="1"/>
          </p:cNvSpPr>
          <p:nvPr/>
        </p:nvSpPr>
        <p:spPr bwMode="auto">
          <a:xfrm>
            <a:off x="7135813" y="4651375"/>
            <a:ext cx="354012" cy="15160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実験研修部会</a:t>
            </a:r>
          </a:p>
        </p:txBody>
      </p:sp>
      <p:sp>
        <p:nvSpPr>
          <p:cNvPr id="2078" name="Line 36"/>
          <p:cNvSpPr>
            <a:spLocks noChangeShapeType="1"/>
          </p:cNvSpPr>
          <p:nvPr/>
        </p:nvSpPr>
        <p:spPr bwMode="auto">
          <a:xfrm flipV="1">
            <a:off x="7808913" y="4479925"/>
            <a:ext cx="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79" name="Text Box 37"/>
          <p:cNvSpPr txBox="1">
            <a:spLocks noChangeArrowheads="1"/>
          </p:cNvSpPr>
          <p:nvPr/>
        </p:nvSpPr>
        <p:spPr bwMode="auto">
          <a:xfrm>
            <a:off x="7653338" y="4648200"/>
            <a:ext cx="354012" cy="1516063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合宿研修部会</a:t>
            </a:r>
          </a:p>
        </p:txBody>
      </p:sp>
      <p:graphicFrame>
        <p:nvGraphicFramePr>
          <p:cNvPr id="2125" name="Group 77"/>
          <p:cNvGraphicFramePr>
            <a:graphicFrameLocks noGrp="1"/>
          </p:cNvGraphicFramePr>
          <p:nvPr/>
        </p:nvGraphicFramePr>
        <p:xfrm>
          <a:off x="1803400" y="1404938"/>
          <a:ext cx="909638" cy="274637"/>
        </p:xfrm>
        <a:graphic>
          <a:graphicData uri="http://schemas.openxmlformats.org/drawingml/2006/table">
            <a:tbl>
              <a:tblPr/>
              <a:tblGrid>
                <a:gridCol w="909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理　事　会</a:t>
                      </a:r>
                    </a:p>
                  </a:txBody>
                  <a:tcPr marT="45773" marB="457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86" name="Line 26"/>
          <p:cNvSpPr>
            <a:spLocks noChangeShapeType="1"/>
          </p:cNvSpPr>
          <p:nvPr/>
        </p:nvSpPr>
        <p:spPr bwMode="auto">
          <a:xfrm flipH="1">
            <a:off x="6227763" y="3500438"/>
            <a:ext cx="4762" cy="3619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087" name="Text Box 53"/>
          <p:cNvSpPr txBox="1">
            <a:spLocks noChangeArrowheads="1"/>
          </p:cNvSpPr>
          <p:nvPr/>
        </p:nvSpPr>
        <p:spPr bwMode="auto">
          <a:xfrm>
            <a:off x="1816100" y="3189288"/>
            <a:ext cx="95408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理事・監事</a:t>
            </a:r>
            <a:endParaRPr kumimoji="1" lang="en-US" altLang="ja-JP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133475" y="1916113"/>
            <a:ext cx="2274888" cy="1225550"/>
          </a:xfrm>
          <a:prstGeom prst="roundRect">
            <a:avLst/>
          </a:prstGeom>
          <a:solidFill>
            <a:srgbClr val="CCFFC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119" name="Text Box 53"/>
          <p:cNvSpPr txBox="1">
            <a:spLocks noChangeArrowheads="1"/>
          </p:cNvSpPr>
          <p:nvPr/>
        </p:nvSpPr>
        <p:spPr bwMode="auto">
          <a:xfrm>
            <a:off x="1260475" y="2133600"/>
            <a:ext cx="2068513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理事長・副理事長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物理チャレンジ担当理事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国際物理オリンピック担当理事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普及担当理事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ファンドレイジング担当理事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90" name="正方形/長方形 4"/>
          <p:cNvSpPr>
            <a:spLocks noChangeArrowheads="1"/>
          </p:cNvSpPr>
          <p:nvPr/>
        </p:nvSpPr>
        <p:spPr bwMode="auto">
          <a:xfrm>
            <a:off x="1803400" y="1785938"/>
            <a:ext cx="954088" cy="277812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常務理事会</a:t>
            </a: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091" name="Text Box 27"/>
          <p:cNvSpPr txBox="1">
            <a:spLocks noChangeArrowheads="1"/>
          </p:cNvSpPr>
          <p:nvPr/>
        </p:nvSpPr>
        <p:spPr bwMode="auto">
          <a:xfrm>
            <a:off x="4932363" y="1485900"/>
            <a:ext cx="2668587" cy="2062163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graphicFrame>
        <p:nvGraphicFramePr>
          <p:cNvPr id="59" name="Group 77"/>
          <p:cNvGraphicFramePr>
            <a:graphicFrameLocks noGrp="1"/>
          </p:cNvGraphicFramePr>
          <p:nvPr/>
        </p:nvGraphicFramePr>
        <p:xfrm>
          <a:off x="5219700" y="1412875"/>
          <a:ext cx="2076450" cy="457200"/>
        </p:xfrm>
        <a:graphic>
          <a:graphicData uri="http://schemas.openxmlformats.org/drawingml/2006/table">
            <a:tbl>
              <a:tblPr/>
              <a:tblGrid>
                <a:gridCol w="207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科学技術振興機構支援事業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推進連絡調整会議</a:t>
                      </a:r>
                    </a:p>
                  </a:txBody>
                  <a:tcPr marL="91457" marR="9145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8" name="Text Box 53"/>
          <p:cNvSpPr txBox="1">
            <a:spLocks noChangeArrowheads="1"/>
          </p:cNvSpPr>
          <p:nvPr/>
        </p:nvSpPr>
        <p:spPr bwMode="auto">
          <a:xfrm>
            <a:off x="5859463" y="3213100"/>
            <a:ext cx="8001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各部会長</a:t>
            </a:r>
            <a:endParaRPr kumimoji="1" lang="en-US" altLang="ja-JP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5062538" y="2090738"/>
            <a:ext cx="2371725" cy="1119187"/>
          </a:xfrm>
          <a:prstGeom prst="roundRect">
            <a:avLst/>
          </a:prstGeom>
          <a:solidFill>
            <a:srgbClr val="CCFFC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3130" name="Text Box 53"/>
          <p:cNvSpPr txBox="1">
            <a:spLocks noChangeArrowheads="1"/>
          </p:cNvSpPr>
          <p:nvPr/>
        </p:nvSpPr>
        <p:spPr bwMode="auto">
          <a:xfrm>
            <a:off x="5151438" y="2276475"/>
            <a:ext cx="2205037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物理チャレンジ実行委員長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国際物理オリンピック派遣委員長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普及委員長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ファンドレイジング委員長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正副理事長</a:t>
            </a:r>
            <a:endParaRPr kumimoji="1" lang="en-US" altLang="ja-JP" sz="105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101" name="正方形/長方形 62"/>
          <p:cNvSpPr>
            <a:spLocks noChangeArrowheads="1"/>
          </p:cNvSpPr>
          <p:nvPr/>
        </p:nvSpPr>
        <p:spPr bwMode="auto">
          <a:xfrm>
            <a:off x="5641975" y="1960563"/>
            <a:ext cx="1262063" cy="276225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事業推進幹事会</a:t>
            </a: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102" name="Rectangle 5"/>
          <p:cNvSpPr>
            <a:spLocks noChangeArrowheads="1"/>
          </p:cNvSpPr>
          <p:nvPr/>
        </p:nvSpPr>
        <p:spPr bwMode="auto">
          <a:xfrm>
            <a:off x="1527175" y="4208463"/>
            <a:ext cx="1892300" cy="2100262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2103" name="Line 9"/>
          <p:cNvSpPr>
            <a:spLocks noChangeShapeType="1"/>
          </p:cNvSpPr>
          <p:nvPr/>
        </p:nvSpPr>
        <p:spPr bwMode="auto">
          <a:xfrm flipH="1">
            <a:off x="2511425" y="3856038"/>
            <a:ext cx="3175" cy="6191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4" name="Text Box 16"/>
          <p:cNvSpPr txBox="1">
            <a:spLocks noChangeArrowheads="1"/>
          </p:cNvSpPr>
          <p:nvPr/>
        </p:nvSpPr>
        <p:spPr bwMode="auto">
          <a:xfrm>
            <a:off x="1520825" y="4106863"/>
            <a:ext cx="1901825" cy="284162"/>
          </a:xfrm>
          <a:prstGeom prst="rect">
            <a:avLst/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普及委員会</a:t>
            </a:r>
          </a:p>
        </p:txBody>
      </p:sp>
      <p:sp>
        <p:nvSpPr>
          <p:cNvPr id="2105" name="Line 22"/>
          <p:cNvSpPr>
            <a:spLocks noChangeShapeType="1"/>
          </p:cNvSpPr>
          <p:nvPr/>
        </p:nvSpPr>
        <p:spPr bwMode="auto">
          <a:xfrm>
            <a:off x="3092450" y="4468813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6" name="Line 23"/>
          <p:cNvSpPr>
            <a:spLocks noChangeShapeType="1"/>
          </p:cNvSpPr>
          <p:nvPr/>
        </p:nvSpPr>
        <p:spPr bwMode="auto">
          <a:xfrm flipV="1">
            <a:off x="1905000" y="4475163"/>
            <a:ext cx="0" cy="3111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7" name="Line 24"/>
          <p:cNvSpPr>
            <a:spLocks noChangeShapeType="1"/>
          </p:cNvSpPr>
          <p:nvPr/>
        </p:nvSpPr>
        <p:spPr bwMode="auto">
          <a:xfrm flipV="1">
            <a:off x="2514600" y="4481513"/>
            <a:ext cx="0" cy="387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08" name="Line 30"/>
          <p:cNvSpPr>
            <a:spLocks noChangeShapeType="1"/>
          </p:cNvSpPr>
          <p:nvPr/>
        </p:nvSpPr>
        <p:spPr bwMode="auto">
          <a:xfrm>
            <a:off x="1898650" y="4486275"/>
            <a:ext cx="1193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4" name="Text Box 31"/>
          <p:cNvSpPr txBox="1">
            <a:spLocks noChangeArrowheads="1"/>
          </p:cNvSpPr>
          <p:nvPr/>
        </p:nvSpPr>
        <p:spPr bwMode="auto">
          <a:xfrm>
            <a:off x="1730375" y="4640263"/>
            <a:ext cx="344488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ブレチャレンジ部会</a:t>
            </a:r>
          </a:p>
        </p:txBody>
      </p:sp>
      <p:sp>
        <p:nvSpPr>
          <p:cNvPr id="2110" name="Text Box 32"/>
          <p:cNvSpPr txBox="1">
            <a:spLocks noChangeArrowheads="1"/>
          </p:cNvSpPr>
          <p:nvPr/>
        </p:nvSpPr>
        <p:spPr bwMode="auto">
          <a:xfrm>
            <a:off x="2320925" y="4640263"/>
            <a:ext cx="350838" cy="15271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普及研修部会</a:t>
            </a:r>
          </a:p>
        </p:txBody>
      </p:sp>
      <p:sp>
        <p:nvSpPr>
          <p:cNvPr id="2111" name="Text Box 33"/>
          <p:cNvSpPr txBox="1">
            <a:spLocks noChangeArrowheads="1"/>
          </p:cNvSpPr>
          <p:nvPr/>
        </p:nvSpPr>
        <p:spPr bwMode="auto">
          <a:xfrm>
            <a:off x="2898775" y="4646613"/>
            <a:ext cx="325438" cy="15208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広報出版部会</a:t>
            </a:r>
          </a:p>
        </p:txBody>
      </p:sp>
      <p:sp>
        <p:nvSpPr>
          <p:cNvPr id="2112" name="Text Box 33"/>
          <p:cNvSpPr txBox="1">
            <a:spLocks noChangeArrowheads="1"/>
          </p:cNvSpPr>
          <p:nvPr/>
        </p:nvSpPr>
        <p:spPr bwMode="auto">
          <a:xfrm>
            <a:off x="1069975" y="4106863"/>
            <a:ext cx="325438" cy="2201862"/>
          </a:xfrm>
          <a:prstGeom prst="rect">
            <a:avLst/>
          </a:prstGeom>
          <a:solidFill>
            <a:srgbClr val="CC66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1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ファンドレイジング委員会</a:t>
            </a:r>
          </a:p>
        </p:txBody>
      </p:sp>
      <p:sp>
        <p:nvSpPr>
          <p:cNvPr id="2113" name="Text Box 31"/>
          <p:cNvSpPr txBox="1">
            <a:spLocks noChangeArrowheads="1"/>
          </p:cNvSpPr>
          <p:nvPr/>
        </p:nvSpPr>
        <p:spPr bwMode="auto">
          <a:xfrm>
            <a:off x="179388" y="1484313"/>
            <a:ext cx="412750" cy="31559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国際物理オリンピック</a:t>
            </a:r>
            <a:r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22</a:t>
            </a: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委員会</a:t>
            </a:r>
          </a:p>
        </p:txBody>
      </p:sp>
      <p:sp>
        <p:nvSpPr>
          <p:cNvPr id="88" name="Line 30"/>
          <p:cNvSpPr>
            <a:spLocks noChangeShapeType="1"/>
          </p:cNvSpPr>
          <p:nvPr/>
        </p:nvSpPr>
        <p:spPr bwMode="auto">
          <a:xfrm>
            <a:off x="611188" y="2636838"/>
            <a:ext cx="531812" cy="1587"/>
          </a:xfrm>
          <a:prstGeom prst="line">
            <a:avLst/>
          </a:prstGeom>
          <a:noFill/>
          <a:ln w="38100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022600" y="404813"/>
            <a:ext cx="3452813" cy="790575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116" name="Text Box 15"/>
          <p:cNvSpPr txBox="1">
            <a:spLocks noChangeArrowheads="1"/>
          </p:cNvSpPr>
          <p:nvPr/>
        </p:nvSpPr>
        <p:spPr bwMode="auto">
          <a:xfrm>
            <a:off x="3203575" y="260350"/>
            <a:ext cx="311785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ＮＰＯ 物理オリンピック日本委員会</a:t>
            </a:r>
            <a:endParaRPr kumimoji="1" lang="en-US" altLang="ja-JP" sz="1400" b="1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pic>
        <p:nvPicPr>
          <p:cNvPr id="2117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719138"/>
            <a:ext cx="1285875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18" name="テキスト ボックス 1"/>
          <p:cNvSpPr txBox="1">
            <a:spLocks noChangeArrowheads="1"/>
          </p:cNvSpPr>
          <p:nvPr/>
        </p:nvSpPr>
        <p:spPr bwMode="auto">
          <a:xfrm>
            <a:off x="3949700" y="3057525"/>
            <a:ext cx="647700" cy="276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顧　問</a:t>
            </a:r>
          </a:p>
        </p:txBody>
      </p:sp>
      <p:sp>
        <p:nvSpPr>
          <p:cNvPr id="2119" name="Line 30"/>
          <p:cNvSpPr>
            <a:spLocks noChangeShapeType="1"/>
          </p:cNvSpPr>
          <p:nvPr/>
        </p:nvSpPr>
        <p:spPr bwMode="auto">
          <a:xfrm flipV="1">
            <a:off x="3627438" y="3209925"/>
            <a:ext cx="334962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120" name="テキスト ボックス 65"/>
          <p:cNvSpPr txBox="1">
            <a:spLocks noChangeArrowheads="1"/>
          </p:cNvSpPr>
          <p:nvPr/>
        </p:nvSpPr>
        <p:spPr bwMode="auto">
          <a:xfrm>
            <a:off x="930275" y="728663"/>
            <a:ext cx="800100" cy="6461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正 会 員</a:t>
            </a:r>
            <a:endParaRPr kumimoji="1" lang="en-US" altLang="ja-JP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学生会員</a:t>
            </a:r>
            <a:endParaRPr kumimoji="1" lang="en-US" altLang="ja-JP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賛助会員</a:t>
            </a:r>
          </a:p>
        </p:txBody>
      </p:sp>
      <p:sp>
        <p:nvSpPr>
          <p:cNvPr id="2121" name="Line 30"/>
          <p:cNvSpPr>
            <a:spLocks noChangeShapeType="1"/>
          </p:cNvSpPr>
          <p:nvPr/>
        </p:nvSpPr>
        <p:spPr bwMode="auto">
          <a:xfrm flipV="1">
            <a:off x="1747838" y="1060450"/>
            <a:ext cx="334962" cy="31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2126" name="Group 78"/>
          <p:cNvGraphicFramePr>
            <a:graphicFrameLocks noGrp="1"/>
          </p:cNvGraphicFramePr>
          <p:nvPr/>
        </p:nvGraphicFramePr>
        <p:xfrm>
          <a:off x="1835150" y="909638"/>
          <a:ext cx="792163" cy="274637"/>
        </p:xfrm>
        <a:graphic>
          <a:graphicData uri="http://schemas.openxmlformats.org/drawingml/2006/table">
            <a:tbl>
              <a:tblPr/>
              <a:tblGrid>
                <a:gridCol w="79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50" charset="-128"/>
                        </a:rPr>
                        <a:t>総　　会</a:t>
                      </a:r>
                    </a:p>
                  </a:txBody>
                  <a:tcPr marT="45773" marB="4577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28" name="Line 9"/>
          <p:cNvSpPr>
            <a:spLocks noChangeShapeType="1"/>
          </p:cNvSpPr>
          <p:nvPr/>
        </p:nvSpPr>
        <p:spPr bwMode="auto">
          <a:xfrm flipH="1">
            <a:off x="1254125" y="3856038"/>
            <a:ext cx="0" cy="2508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76965" y="2741375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菊池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995936" y="330647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有山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594630" y="1464688"/>
            <a:ext cx="144142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長谷川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</a:rPr>
              <a:t>杉山・興治・満田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＋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ja-JP" altLang="en-US" sz="1400" dirty="0">
                <a:solidFill>
                  <a:srgbClr val="FF0000"/>
                </a:solidFill>
              </a:rPr>
              <a:t>岸</a:t>
            </a:r>
            <a:r>
              <a:rPr lang="ja-JP" altLang="en-US" sz="1400" dirty="0" smtClean="0">
                <a:solidFill>
                  <a:srgbClr val="FF0000"/>
                </a:solidFill>
              </a:rPr>
              <a:t>澤・中屋敷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並木・北原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</a:rPr>
              <a:t>＋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原田・大原・佐藤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植田・一宮・味野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lang="ja-JP" altLang="en-US" sz="1400" dirty="0" smtClean="0">
                <a:solidFill>
                  <a:srgbClr val="FF0000"/>
                </a:solidFill>
              </a:rPr>
              <a:t>松本・毛塚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7651750" y="3758199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中屋敷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908550" y="381217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岸澤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540655" y="38105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並木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36605" y="378460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北原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980873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原田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585700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大原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170694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並木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115257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佐藤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743113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植田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333205" y="5380306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一宮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923297" y="5380306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味野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6800632" y="5375018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杉山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312819" y="5385594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松本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7831594" y="5375018"/>
            <a:ext cx="430887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毛塚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8417164" y="5385594"/>
            <a:ext cx="430887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中屋敷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7551" y="116721"/>
            <a:ext cx="257955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第９期（</a:t>
            </a:r>
            <a:r>
              <a:rPr kumimoji="1" lang="en-US" altLang="ja-JP" dirty="0" smtClean="0"/>
              <a:t>2019/</a:t>
            </a:r>
            <a:r>
              <a:rPr kumimoji="1" lang="ja-JP" altLang="en-US" dirty="0" smtClean="0"/>
              <a:t>９</a:t>
            </a:r>
            <a:r>
              <a:rPr kumimoji="1" lang="en-US" altLang="ja-JP" dirty="0" smtClean="0"/>
              <a:t>-2020/</a:t>
            </a:r>
            <a:r>
              <a:rPr kumimoji="1" lang="ja-JP" altLang="en-US" dirty="0" smtClean="0"/>
              <a:t>８）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728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176</Words>
  <Application>Microsoft Office PowerPoint</Application>
  <PresentationFormat>画面に合わせる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游ゴシック</vt:lpstr>
      <vt:lpstr>ＭＳ ゴシック</vt:lpstr>
      <vt:lpstr>標準デザイン</vt:lpstr>
      <vt:lpstr>PowerPoint プレゼンテーション</vt:lpstr>
    </vt:vector>
  </TitlesOfParts>
  <Company>PHYS-HASEGAWA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Shuji Panasonic</dc:creator>
  <cp:lastModifiedBy>長谷川 修司</cp:lastModifiedBy>
  <cp:revision>32</cp:revision>
  <dcterms:created xsi:type="dcterms:W3CDTF">2011-09-05T07:57:30Z</dcterms:created>
  <dcterms:modified xsi:type="dcterms:W3CDTF">2019-11-21T05:45:54Z</dcterms:modified>
</cp:coreProperties>
</file>